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jpg" ContentType="image/jp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Default Extension="png" ContentType="image/png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x="16256000" cy="10160000"/>
  <p:notesSz cx="16256000" cy="10160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/Relationships>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19200" y="3149600"/>
            <a:ext cx="13817600" cy="2133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438400" y="5689600"/>
            <a:ext cx="11379200" cy="2540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hlink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hlink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1509200" y="1754634"/>
            <a:ext cx="6084570" cy="5694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hlink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8371840" y="2336800"/>
            <a:ext cx="7071360" cy="6705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hlink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bk object 17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k object 18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61135" y="422569"/>
            <a:ext cx="13333729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chemeClr val="hlink"/>
                </a:solidFill>
                <a:latin typeface="Malgun Gothic"/>
                <a:cs typeface="Malgun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2800" y="2336800"/>
            <a:ext cx="14630400" cy="6705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5527040" y="9448800"/>
            <a:ext cx="5201920" cy="50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812800" y="9448800"/>
            <a:ext cx="3738880" cy="50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1704320" y="9448800"/>
            <a:ext cx="3738880" cy="50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jp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uxplanet.org/micro-interaction-great-experience-for-user-engagement-b37446bf6306" TargetMode="External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bauhaus.de/de/" TargetMode="External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
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
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bang-olufsen.com/en/collection/multiroom" TargetMode="External"/></Relationships>
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
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tesla.com/" TargetMode="External"/></Relationships>
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dribbble.com/shots/2694411-So-yeah-Sono-Pitch/attachments/544057" TargetMode="External"/></Relationships>
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
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
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
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g"/><Relationship Id="rId3" Type="http://schemas.openxmlformats.org/officeDocument/2006/relationships/image" Target="../media/image7.jpg"/><Relationship Id="rId4" Type="http://schemas.openxmlformats.org/officeDocument/2006/relationships/image" Target="../media/image8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84300" y="1470031"/>
            <a:ext cx="4648200" cy="4597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0" spc="-245" b="1">
                <a:solidFill>
                  <a:srgbClr val="0000FF"/>
                </a:solidFill>
                <a:latin typeface="Malgun Gothic"/>
                <a:cs typeface="Malgun Gothic"/>
              </a:rPr>
              <a:t>PROTO</a:t>
            </a:r>
            <a:endParaRPr sz="1000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</a:pPr>
            <a:r>
              <a:rPr dirty="0" sz="10000" spc="-900" b="1">
                <a:solidFill>
                  <a:srgbClr val="0000FF"/>
                </a:solidFill>
                <a:latin typeface="Malgun Gothic"/>
                <a:cs typeface="Malgun Gothic"/>
              </a:rPr>
              <a:t>정기회의</a:t>
            </a:r>
            <a:endParaRPr sz="1000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</a:pPr>
            <a:r>
              <a:rPr dirty="0" sz="10000" spc="155" b="1">
                <a:solidFill>
                  <a:srgbClr val="0000FF"/>
                </a:solidFill>
                <a:latin typeface="Malgun Gothic"/>
                <a:cs typeface="Malgun Gothic"/>
              </a:rPr>
              <a:t>w3</a:t>
            </a:r>
            <a:endParaRPr sz="10000">
              <a:latin typeface="Malgun Gothic"/>
              <a:cs typeface="Malgun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276201" y="1604774"/>
            <a:ext cx="3731260" cy="4577080"/>
          </a:xfrm>
          <a:prstGeom prst="rect">
            <a:avLst/>
          </a:prstGeom>
        </p:spPr>
        <p:txBody>
          <a:bodyPr wrap="square" lIns="0" tIns="175260" rIns="0" bIns="0" rtlCol="0" vert="horz">
            <a:spAutoFit/>
          </a:bodyPr>
          <a:lstStyle/>
          <a:p>
            <a:pPr marL="287655" indent="-274955">
              <a:lnSpc>
                <a:spcPct val="100000"/>
              </a:lnSpc>
              <a:spcBef>
                <a:spcPts val="13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출석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심경의</a:t>
            </a:r>
            <a:r>
              <a:rPr dirty="0" sz="3200" spc="-4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변화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퓨휴전</a:t>
            </a:r>
            <a:r>
              <a:rPr dirty="0" sz="3200" spc="-4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리뷰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코드 독학</a:t>
            </a:r>
            <a:r>
              <a:rPr dirty="0" sz="3200" spc="-38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가이드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독서</a:t>
            </a:r>
            <a:r>
              <a:rPr dirty="0" sz="3200" spc="-3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안내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10" b="1">
                <a:solidFill>
                  <a:srgbClr val="0000FF"/>
                </a:solidFill>
                <a:latin typeface="Malgun Gothic"/>
                <a:cs typeface="Malgun Gothic"/>
              </a:rPr>
              <a:t>2018년도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웹</a:t>
            </a:r>
            <a:r>
              <a:rPr dirty="0" sz="3200" spc="-72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트렌드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프로세싱</a:t>
            </a:r>
            <a:r>
              <a:rPr dirty="0" sz="3200" spc="-33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120" b="1">
                <a:solidFill>
                  <a:srgbClr val="0000FF"/>
                </a:solidFill>
                <a:latin typeface="Malgun Gothic"/>
                <a:cs typeface="Malgun Gothic"/>
              </a:rPr>
              <a:t>#1</a:t>
            </a:r>
            <a:endParaRPr sz="3200"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360275">
              <a:lnSpc>
                <a:spcPct val="100000"/>
              </a:lnSpc>
              <a:spcBef>
                <a:spcPts val="100"/>
              </a:spcBef>
            </a:pPr>
            <a:r>
              <a:rPr dirty="0" spc="95"/>
              <a:t>R723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566024" y="1864550"/>
            <a:ext cx="13123201" cy="68625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566024" y="1864537"/>
            <a:ext cx="13123544" cy="6863080"/>
          </a:xfrm>
          <a:custGeom>
            <a:avLst/>
            <a:gdLst/>
            <a:ahLst/>
            <a:cxnLst/>
            <a:rect l="l" t="t" r="r" b="b"/>
            <a:pathLst>
              <a:path w="13123544" h="6863080">
                <a:moveTo>
                  <a:pt x="0" y="6862597"/>
                </a:moveTo>
                <a:lnTo>
                  <a:pt x="13123202" y="6862597"/>
                </a:lnTo>
                <a:lnTo>
                  <a:pt x="13123202" y="0"/>
                </a:lnTo>
                <a:lnTo>
                  <a:pt x="0" y="0"/>
                </a:lnTo>
                <a:lnTo>
                  <a:pt x="0" y="6862597"/>
                </a:lnTo>
                <a:close/>
              </a:path>
            </a:pathLst>
          </a:custGeom>
          <a:ln w="62852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35100" y="1597031"/>
            <a:ext cx="3492500" cy="4597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0000" spc="-900" b="1">
                <a:solidFill>
                  <a:srgbClr val="0000FF"/>
                </a:solidFill>
                <a:latin typeface="Malgun Gothic"/>
                <a:cs typeface="Malgun Gothic"/>
              </a:rPr>
              <a:t>코드  독학  </a:t>
            </a:r>
            <a:r>
              <a:rPr dirty="0" sz="10000" spc="-900" b="1">
                <a:solidFill>
                  <a:srgbClr val="0000FF"/>
                </a:solidFill>
                <a:latin typeface="Malgun Gothic"/>
                <a:cs typeface="Malgun Gothic"/>
              </a:rPr>
              <a:t>가이드</a:t>
            </a:r>
            <a:endParaRPr sz="10000">
              <a:latin typeface="Malgun Gothic"/>
              <a:cs typeface="Malgun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257600" y="1592074"/>
            <a:ext cx="5168900" cy="1976120"/>
          </a:xfrm>
          <a:prstGeom prst="rect">
            <a:avLst/>
          </a:prstGeom>
        </p:spPr>
        <p:txBody>
          <a:bodyPr wrap="square" lIns="0" tIns="175260" rIns="0" bIns="0" rtlCol="0" vert="horz">
            <a:spAutoFit/>
          </a:bodyPr>
          <a:lstStyle/>
          <a:p>
            <a:pPr marL="287655" indent="-274955">
              <a:lnSpc>
                <a:spcPct val="100000"/>
              </a:lnSpc>
              <a:spcBef>
                <a:spcPts val="13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디자이너로써의</a:t>
            </a:r>
            <a:r>
              <a:rPr dirty="0" sz="3200" spc="-33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코딩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무엇을 얼만큼</a:t>
            </a:r>
            <a:r>
              <a:rPr dirty="0" sz="3200" spc="-44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00" b="1">
                <a:solidFill>
                  <a:srgbClr val="0000FF"/>
                </a:solidFill>
                <a:latin typeface="Malgun Gothic"/>
                <a:cs typeface="Malgun Gothic"/>
              </a:rPr>
              <a:t>공부해야할까?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어떻게 공부해야</a:t>
            </a:r>
            <a:r>
              <a:rPr dirty="0" sz="3200" spc="-37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85" b="1">
                <a:solidFill>
                  <a:srgbClr val="0000FF"/>
                </a:solidFill>
                <a:latin typeface="Malgun Gothic"/>
                <a:cs typeface="Malgun Gothic"/>
              </a:rPr>
              <a:t>할까?</a:t>
            </a:r>
            <a:endParaRPr sz="3200"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360275">
              <a:lnSpc>
                <a:spcPct val="100000"/>
              </a:lnSpc>
              <a:spcBef>
                <a:spcPts val="100"/>
              </a:spcBef>
            </a:pPr>
            <a:r>
              <a:rPr dirty="0" spc="95"/>
              <a:t>R723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6471" y="2069000"/>
            <a:ext cx="14875057" cy="65165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5900" y="422569"/>
            <a:ext cx="24841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5"/>
              <a:t>Mar </a:t>
            </a:r>
            <a:r>
              <a:rPr dirty="0" spc="160"/>
              <a:t>27,</a:t>
            </a:r>
            <a:r>
              <a:rPr dirty="0" spc="-670"/>
              <a:t> </a:t>
            </a:r>
            <a:r>
              <a:rPr dirty="0" spc="120"/>
              <a:t>2018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574800" y="1852167"/>
            <a:ext cx="5813018" cy="74208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8547098" y="1754634"/>
            <a:ext cx="5138420" cy="44583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프론트 엔드는 디자이너의</a:t>
            </a:r>
            <a:r>
              <a:rPr dirty="0" sz="3200" spc="-4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영역</a:t>
            </a:r>
            <a:endParaRPr sz="32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0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</a:pPr>
            <a:r>
              <a:rPr dirty="0" sz="3000" spc="-45" b="1">
                <a:solidFill>
                  <a:srgbClr val="0000FF"/>
                </a:solidFill>
                <a:latin typeface="Malgun Gothic"/>
                <a:cs typeface="Malgun Gothic"/>
              </a:rPr>
              <a:t>HTML5</a:t>
            </a:r>
            <a:endParaRPr sz="300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사이트의 논리적</a:t>
            </a:r>
            <a:r>
              <a:rPr dirty="0" sz="3000" spc="-35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구성</a:t>
            </a:r>
            <a:endParaRPr sz="3000">
              <a:latin typeface="Malgun Gothic"/>
              <a:cs typeface="Malgun Gothic"/>
            </a:endParaRPr>
          </a:p>
          <a:p>
            <a:pPr marL="469900">
              <a:lnSpc>
                <a:spcPct val="100000"/>
              </a:lnSpc>
              <a:spcBef>
                <a:spcPts val="1200"/>
              </a:spcBef>
            </a:pPr>
            <a:r>
              <a:rPr dirty="0" sz="3000" spc="130" b="1">
                <a:solidFill>
                  <a:srgbClr val="0000FF"/>
                </a:solidFill>
                <a:latin typeface="Malgun Gothic"/>
                <a:cs typeface="Malgun Gothic"/>
              </a:rPr>
              <a:t>CSS3</a:t>
            </a:r>
            <a:endParaRPr sz="3000">
              <a:latin typeface="Malgun Gothic"/>
              <a:cs typeface="Malgun Gothic"/>
            </a:endParaRPr>
          </a:p>
          <a:p>
            <a:pPr marL="469900" marR="1269365" indent="-457200">
              <a:lnSpc>
                <a:spcPct val="133300"/>
              </a:lnSpc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이쁘게 꾸미기  </a:t>
            </a:r>
            <a:r>
              <a:rPr dirty="0" sz="3000" spc="100" b="1">
                <a:solidFill>
                  <a:srgbClr val="0000FF"/>
                </a:solidFill>
                <a:latin typeface="Malgun Gothic"/>
                <a:cs typeface="Malgun Gothic"/>
              </a:rPr>
              <a:t>JavaScript,</a:t>
            </a:r>
            <a:r>
              <a:rPr dirty="0" sz="3000" spc="-3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40" b="1">
                <a:solidFill>
                  <a:srgbClr val="0000FF"/>
                </a:solidFill>
                <a:latin typeface="Malgun Gothic"/>
                <a:cs typeface="Malgun Gothic"/>
              </a:rPr>
              <a:t>jQuery</a:t>
            </a:r>
            <a:endParaRPr sz="300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잘 동작하게</a:t>
            </a:r>
            <a:r>
              <a:rPr dirty="0" sz="3000" spc="-35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하기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559800" y="2545147"/>
            <a:ext cx="6147435" cy="0"/>
          </a:xfrm>
          <a:custGeom>
            <a:avLst/>
            <a:gdLst/>
            <a:ahLst/>
            <a:cxnLst/>
            <a:rect l="l" t="t" r="r" b="b"/>
            <a:pathLst>
              <a:path w="6147434" h="0">
                <a:moveTo>
                  <a:pt x="0" y="0"/>
                </a:moveTo>
                <a:lnTo>
                  <a:pt x="614730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5900" y="422569"/>
            <a:ext cx="24841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5"/>
              <a:t>Mar </a:t>
            </a:r>
            <a:r>
              <a:rPr dirty="0" spc="160"/>
              <a:t>27,</a:t>
            </a:r>
            <a:r>
              <a:rPr dirty="0" spc="-670"/>
              <a:t> </a:t>
            </a:r>
            <a:r>
              <a:rPr dirty="0" spc="120"/>
              <a:t>2018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22995" y="1826635"/>
            <a:ext cx="4885055" cy="1965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백 엔드는 공학의</a:t>
            </a:r>
            <a:r>
              <a:rPr dirty="0" sz="3200" spc="-4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영역</a:t>
            </a:r>
            <a:endParaRPr sz="3200">
              <a:latin typeface="Malgun Gothic"/>
              <a:cs typeface="Malgun Gothic"/>
            </a:endParaRPr>
          </a:p>
          <a:p>
            <a:pPr marL="12700" marR="5080" indent="457200">
              <a:lnSpc>
                <a:spcPct val="133300"/>
              </a:lnSpc>
              <a:spcBef>
                <a:spcPts val="1830"/>
              </a:spcBef>
            </a:pPr>
            <a:r>
              <a:rPr dirty="0" sz="3000" spc="-10" b="1">
                <a:solidFill>
                  <a:srgbClr val="0000FF"/>
                </a:solidFill>
                <a:latin typeface="Malgun Gothic"/>
                <a:cs typeface="Malgun Gothic"/>
              </a:rPr>
              <a:t>PHP, </a:t>
            </a:r>
            <a:r>
              <a:rPr dirty="0" sz="3000" spc="70" b="1">
                <a:solidFill>
                  <a:srgbClr val="0000FF"/>
                </a:solidFill>
                <a:latin typeface="Malgun Gothic"/>
                <a:cs typeface="Malgun Gothic"/>
              </a:rPr>
              <a:t>mySQL,</a:t>
            </a:r>
            <a:r>
              <a:rPr dirty="0" sz="3000" spc="-6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0" b="1">
                <a:solidFill>
                  <a:srgbClr val="0000FF"/>
                </a:solidFill>
                <a:latin typeface="Malgun Gothic"/>
                <a:cs typeface="Malgun Gothic"/>
              </a:rPr>
              <a:t>mongoDB,  </a:t>
            </a:r>
            <a:r>
              <a:rPr dirty="0" sz="3000" spc="85" b="1">
                <a:solidFill>
                  <a:srgbClr val="0000FF"/>
                </a:solidFill>
                <a:latin typeface="Malgun Gothic"/>
                <a:cs typeface="Malgun Gothic"/>
              </a:rPr>
              <a:t>Angular.js, </a:t>
            </a:r>
            <a:r>
              <a:rPr dirty="0" sz="3000" spc="75" b="1">
                <a:solidFill>
                  <a:srgbClr val="0000FF"/>
                </a:solidFill>
                <a:latin typeface="Malgun Gothic"/>
                <a:cs typeface="Malgun Gothic"/>
              </a:rPr>
              <a:t>node.js</a:t>
            </a:r>
            <a:r>
              <a:rPr dirty="0" sz="3000" spc="-7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35" b="1">
                <a:solidFill>
                  <a:srgbClr val="0000FF"/>
                </a:solidFill>
                <a:latin typeface="Malgun Gothic"/>
                <a:cs typeface="Malgun Gothic"/>
              </a:rPr>
              <a:t>등등...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22995" y="5335492"/>
            <a:ext cx="5607050" cy="25082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그래픽 디자인</a:t>
            </a:r>
            <a:r>
              <a:rPr dirty="0" sz="3200" spc="-37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85" b="1">
                <a:solidFill>
                  <a:srgbClr val="0000FF"/>
                </a:solidFill>
                <a:latin typeface="Malgun Gothic"/>
                <a:cs typeface="Malgun Gothic"/>
              </a:rPr>
              <a:t>스마트하게...</a:t>
            </a:r>
            <a:endParaRPr sz="3200">
              <a:latin typeface="Malgun Gothic"/>
              <a:cs typeface="Malgun Gothic"/>
            </a:endParaRPr>
          </a:p>
          <a:p>
            <a:pPr algn="just" marL="12700" marR="5080" indent="457200">
              <a:lnSpc>
                <a:spcPct val="124400"/>
              </a:lnSpc>
              <a:spcBef>
                <a:spcPts val="2270"/>
              </a:spcBef>
            </a:pPr>
            <a:r>
              <a:rPr dirty="0" sz="3000" spc="110" b="1">
                <a:solidFill>
                  <a:srgbClr val="0000FF"/>
                </a:solidFill>
                <a:latin typeface="Malgun Gothic"/>
                <a:cs typeface="Malgun Gothic"/>
              </a:rPr>
              <a:t>D3.js, </a:t>
            </a:r>
            <a:r>
              <a:rPr dirty="0" sz="3000" spc="80" b="1">
                <a:solidFill>
                  <a:srgbClr val="0000FF"/>
                </a:solidFill>
                <a:latin typeface="Malgun Gothic"/>
                <a:cs typeface="Malgun Gothic"/>
              </a:rPr>
              <a:t>Processing, </a:t>
            </a:r>
            <a:r>
              <a:rPr dirty="0" sz="3000" spc="90" b="1">
                <a:solidFill>
                  <a:srgbClr val="0000FF"/>
                </a:solidFill>
                <a:latin typeface="Malgun Gothic"/>
                <a:cs typeface="Malgun Gothic"/>
              </a:rPr>
              <a:t>Paper.js 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손으로 못그리는 걸 그릴 때 </a:t>
            </a:r>
            <a:r>
              <a:rPr dirty="0" sz="3000" spc="-145" b="1">
                <a:solidFill>
                  <a:srgbClr val="0000FF"/>
                </a:solidFill>
                <a:latin typeface="Malgun Gothic"/>
                <a:cs typeface="Malgun Gothic"/>
              </a:rPr>
              <a:t>씁시다. 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도구보다 중요한건 도구를 쓰는</a:t>
            </a:r>
            <a:r>
              <a:rPr dirty="0" sz="3000" spc="-509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사람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635700" y="2562014"/>
            <a:ext cx="6147435" cy="0"/>
          </a:xfrm>
          <a:custGeom>
            <a:avLst/>
            <a:gdLst/>
            <a:ahLst/>
            <a:cxnLst/>
            <a:rect l="l" t="t" r="r" b="b"/>
            <a:pathLst>
              <a:path w="6147434" h="0">
                <a:moveTo>
                  <a:pt x="0" y="0"/>
                </a:moveTo>
                <a:lnTo>
                  <a:pt x="614730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635700" y="6086449"/>
            <a:ext cx="6147435" cy="0"/>
          </a:xfrm>
          <a:custGeom>
            <a:avLst/>
            <a:gdLst/>
            <a:ahLst/>
            <a:cxnLst/>
            <a:rect l="l" t="t" r="r" b="b"/>
            <a:pathLst>
              <a:path w="6147434" h="0">
                <a:moveTo>
                  <a:pt x="0" y="0"/>
                </a:moveTo>
                <a:lnTo>
                  <a:pt x="614730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5900" y="422569"/>
            <a:ext cx="24841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5"/>
              <a:t>Mar </a:t>
            </a:r>
            <a:r>
              <a:rPr dirty="0" spc="160"/>
              <a:t>27,</a:t>
            </a:r>
            <a:r>
              <a:rPr dirty="0" spc="-670"/>
              <a:t> </a:t>
            </a:r>
            <a:r>
              <a:rPr dirty="0" spc="120"/>
              <a:t>2018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543599" y="2562014"/>
            <a:ext cx="6147435" cy="0"/>
          </a:xfrm>
          <a:custGeom>
            <a:avLst/>
            <a:gdLst/>
            <a:ahLst/>
            <a:cxnLst/>
            <a:rect l="l" t="t" r="r" b="b"/>
            <a:pathLst>
              <a:path w="6147434" h="0">
                <a:moveTo>
                  <a:pt x="0" y="0"/>
                </a:moveTo>
                <a:lnTo>
                  <a:pt x="614730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1530896" y="1754634"/>
            <a:ext cx="5507990" cy="55613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프로토타입으로 내 생각</a:t>
            </a:r>
            <a:r>
              <a:rPr dirty="0" sz="3200" spc="-46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표현하기</a:t>
            </a:r>
            <a:endParaRPr sz="32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1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</a:pPr>
            <a:r>
              <a:rPr dirty="0" sz="3000" spc="105" b="1">
                <a:solidFill>
                  <a:srgbClr val="0000FF"/>
                </a:solidFill>
                <a:latin typeface="Malgun Gothic"/>
                <a:cs typeface="Malgun Gothic"/>
              </a:rPr>
              <a:t>Framer</a:t>
            </a:r>
            <a:endParaRPr sz="3000">
              <a:latin typeface="Malgun Gothic"/>
              <a:cs typeface="Malgun Gothic"/>
            </a:endParaRPr>
          </a:p>
          <a:p>
            <a:pPr marL="12700" marR="216535">
              <a:lnSpc>
                <a:spcPts val="4800"/>
              </a:lnSpc>
              <a:spcBef>
                <a:spcPts val="40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기업에서 </a:t>
            </a:r>
            <a:r>
              <a:rPr dirty="0" sz="3000" spc="-185" b="1">
                <a:solidFill>
                  <a:srgbClr val="0000FF"/>
                </a:solidFill>
                <a:latin typeface="Malgun Gothic"/>
                <a:cs typeface="Malgun Gothic"/>
              </a:rPr>
              <a:t>좋아합니다.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굳이</a:t>
            </a:r>
            <a:r>
              <a:rPr dirty="0" sz="3000" spc="-56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코딩을  안써도 만드는게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85" b="1">
                <a:solidFill>
                  <a:srgbClr val="0000FF"/>
                </a:solidFill>
                <a:latin typeface="Malgun Gothic"/>
                <a:cs typeface="Malgun Gothic"/>
              </a:rPr>
              <a:t>가능합니다.</a:t>
            </a:r>
            <a:endParaRPr sz="30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</a:pPr>
            <a:endParaRPr sz="3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050">
              <a:latin typeface="Times New Roman"/>
              <a:cs typeface="Times New Roman"/>
            </a:endParaRPr>
          </a:p>
          <a:p>
            <a:pPr marL="104775">
              <a:lnSpc>
                <a:spcPct val="100000"/>
              </a:lnSpc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사용자와 상호작용</a:t>
            </a:r>
            <a:r>
              <a:rPr dirty="0" sz="3200" spc="-3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하기</a:t>
            </a:r>
            <a:endParaRPr sz="32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900">
              <a:latin typeface="Times New Roman"/>
              <a:cs typeface="Times New Roman"/>
            </a:endParaRPr>
          </a:p>
          <a:p>
            <a:pPr marL="561975">
              <a:lnSpc>
                <a:spcPct val="100000"/>
              </a:lnSpc>
            </a:pPr>
            <a:r>
              <a:rPr dirty="0" sz="3000" spc="10" b="1">
                <a:solidFill>
                  <a:srgbClr val="0000FF"/>
                </a:solidFill>
                <a:latin typeface="Malgun Gothic"/>
                <a:cs typeface="Malgun Gothic"/>
              </a:rPr>
              <a:t>Arduino</a:t>
            </a:r>
            <a:endParaRPr sz="3000">
              <a:latin typeface="Malgun Gothic"/>
              <a:cs typeface="Malgun Gothic"/>
            </a:endParaRPr>
          </a:p>
          <a:p>
            <a:pPr marL="104775">
              <a:lnSpc>
                <a:spcPct val="100000"/>
              </a:lnSpc>
              <a:spcBef>
                <a:spcPts val="1200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센서를 이용한 피지컬</a:t>
            </a:r>
            <a:r>
              <a:rPr dirty="0" sz="3000" spc="-40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45" b="1">
                <a:solidFill>
                  <a:srgbClr val="0000FF"/>
                </a:solidFill>
                <a:latin typeface="Malgun Gothic"/>
                <a:cs typeface="Malgun Gothic"/>
              </a:rPr>
              <a:t>컴퓨팅.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635700" y="6086449"/>
            <a:ext cx="6147435" cy="0"/>
          </a:xfrm>
          <a:custGeom>
            <a:avLst/>
            <a:gdLst/>
            <a:ahLst/>
            <a:cxnLst/>
            <a:rect l="l" t="t" r="r" b="b"/>
            <a:pathLst>
              <a:path w="6147434" h="0">
                <a:moveTo>
                  <a:pt x="0" y="0"/>
                </a:moveTo>
                <a:lnTo>
                  <a:pt x="614730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5900" y="422569"/>
            <a:ext cx="24841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5"/>
              <a:t>Mar </a:t>
            </a:r>
            <a:r>
              <a:rPr dirty="0" spc="160"/>
              <a:t>27,</a:t>
            </a:r>
            <a:r>
              <a:rPr dirty="0" spc="-670"/>
              <a:t> </a:t>
            </a:r>
            <a:r>
              <a:rPr dirty="0" spc="120"/>
              <a:t>2018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idx="2" sz="half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10"/>
              <a:t>PROTO는 </a:t>
            </a:r>
            <a:r>
              <a:rPr dirty="0" spc="-290"/>
              <a:t>무엇을 했으면</a:t>
            </a:r>
            <a:r>
              <a:rPr dirty="0" spc="-630"/>
              <a:t> </a:t>
            </a:r>
            <a:r>
              <a:rPr dirty="0" spc="-165"/>
              <a:t>좋겠는가?</a:t>
            </a: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1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dirty="0" sz="3000" spc="-270"/>
              <a:t>질문</a:t>
            </a:r>
            <a:endParaRPr sz="3000"/>
          </a:p>
          <a:p>
            <a:pPr marL="12700" marR="135255">
              <a:lnSpc>
                <a:spcPct val="133300"/>
              </a:lnSpc>
              <a:spcBef>
                <a:spcPts val="5"/>
              </a:spcBef>
            </a:pPr>
            <a:r>
              <a:rPr dirty="0" sz="3000" spc="-270"/>
              <a:t>코딩을 공부하는 친구나 선배들이</a:t>
            </a:r>
            <a:r>
              <a:rPr dirty="0" sz="3000" spc="-509"/>
              <a:t> </a:t>
            </a:r>
            <a:r>
              <a:rPr dirty="0" sz="3000" spc="-270"/>
              <a:t>주변  에 있을 </a:t>
            </a:r>
            <a:r>
              <a:rPr dirty="0" sz="3000" spc="-15"/>
              <a:t>때, </a:t>
            </a:r>
            <a:r>
              <a:rPr dirty="0" sz="3000" spc="-270"/>
              <a:t>최대한 많이</a:t>
            </a:r>
            <a:r>
              <a:rPr dirty="0" sz="3000" spc="-730"/>
              <a:t> </a:t>
            </a:r>
            <a:r>
              <a:rPr dirty="0" sz="3000" spc="-145"/>
              <a:t>하세요.</a:t>
            </a:r>
            <a:endParaRPr sz="3000"/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150">
              <a:latin typeface="Times New Roman"/>
              <a:cs typeface="Times New Roman"/>
            </a:endParaRPr>
          </a:p>
          <a:p>
            <a:pPr marL="12700" marR="256540" indent="914400">
              <a:lnSpc>
                <a:spcPct val="133300"/>
              </a:lnSpc>
            </a:pPr>
            <a:r>
              <a:rPr dirty="0" sz="3000" spc="-270"/>
              <a:t>전공 </a:t>
            </a:r>
            <a:r>
              <a:rPr dirty="0" sz="3000" spc="-235"/>
              <a:t>공부(&gt;소모임 </a:t>
            </a:r>
            <a:r>
              <a:rPr dirty="0" sz="3000" spc="-180"/>
              <a:t>공부)  </a:t>
            </a:r>
            <a:r>
              <a:rPr dirty="0" sz="3000" spc="-270"/>
              <a:t>코딩은 도구일 </a:t>
            </a:r>
            <a:r>
              <a:rPr dirty="0" sz="3000" spc="-15"/>
              <a:t>뿐, </a:t>
            </a:r>
            <a:r>
              <a:rPr dirty="0" sz="3000" spc="-270"/>
              <a:t>전공 중에</a:t>
            </a:r>
            <a:r>
              <a:rPr dirty="0" sz="3000" spc="-800"/>
              <a:t> </a:t>
            </a:r>
            <a:r>
              <a:rPr dirty="0" sz="3000" spc="-270"/>
              <a:t>하나라도</a:t>
            </a:r>
            <a:endParaRPr sz="3000"/>
          </a:p>
          <a:p>
            <a:pPr marL="12700" marR="5080">
              <a:lnSpc>
                <a:spcPct val="133300"/>
              </a:lnSpc>
              <a:spcBef>
                <a:spcPts val="5"/>
              </a:spcBef>
            </a:pPr>
            <a:r>
              <a:rPr dirty="0" sz="3000" spc="-270"/>
              <a:t>잘 하는게 있었으면 </a:t>
            </a:r>
            <a:r>
              <a:rPr dirty="0" sz="3000" spc="-170"/>
              <a:t>좋겠어요.</a:t>
            </a:r>
            <a:r>
              <a:rPr dirty="0" sz="3000" spc="-500"/>
              <a:t> </a:t>
            </a:r>
            <a:r>
              <a:rPr dirty="0" sz="3000" spc="-270"/>
              <a:t>타이포그  래피나 </a:t>
            </a:r>
            <a:r>
              <a:rPr dirty="0" sz="3000" spc="-100"/>
              <a:t>사진, </a:t>
            </a:r>
            <a:r>
              <a:rPr dirty="0" sz="3000" spc="-145"/>
              <a:t>브랜딩, </a:t>
            </a:r>
            <a:r>
              <a:rPr dirty="0" sz="3000" spc="-270"/>
              <a:t>그래픽디자인</a:t>
            </a:r>
            <a:r>
              <a:rPr dirty="0" sz="3000" spc="-760"/>
              <a:t> </a:t>
            </a:r>
            <a:r>
              <a:rPr dirty="0" sz="3000" spc="-270"/>
              <a:t>등</a:t>
            </a:r>
            <a:endParaRPr sz="3000"/>
          </a:p>
        </p:txBody>
      </p:sp>
      <p:sp>
        <p:nvSpPr>
          <p:cNvPr id="6" name="object 6"/>
          <p:cNvSpPr txBox="1"/>
          <p:nvPr/>
        </p:nvSpPr>
        <p:spPr>
          <a:xfrm>
            <a:off x="8547036" y="2546821"/>
            <a:ext cx="4337685" cy="4292600"/>
          </a:xfrm>
          <a:prstGeom prst="rect">
            <a:avLst/>
          </a:prstGeom>
        </p:spPr>
        <p:txBody>
          <a:bodyPr wrap="square" lIns="0" tIns="165100" rIns="0" bIns="0" rtlCol="0" vert="horz">
            <a:spAutoFit/>
          </a:bodyPr>
          <a:lstStyle/>
          <a:p>
            <a:pPr marL="927100">
              <a:lnSpc>
                <a:spcPct val="100000"/>
              </a:lnSpc>
              <a:spcBef>
                <a:spcPts val="1300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생각</a:t>
            </a:r>
            <a:endParaRPr sz="3000">
              <a:latin typeface="Malgun Gothic"/>
              <a:cs typeface="Malgun Gothic"/>
            </a:endParaRPr>
          </a:p>
          <a:p>
            <a:pPr algn="just" marL="12700" marR="528320">
              <a:lnSpc>
                <a:spcPct val="133300"/>
              </a:lnSpc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옆사람도 나만큼</a:t>
            </a:r>
            <a:r>
              <a:rPr dirty="0" sz="3000" spc="-4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45" b="1">
                <a:solidFill>
                  <a:srgbClr val="0000FF"/>
                </a:solidFill>
                <a:latin typeface="Malgun Gothic"/>
                <a:cs typeface="Malgun Gothic"/>
              </a:rPr>
              <a:t>모른다. 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나도 옆사람만큼</a:t>
            </a:r>
            <a:r>
              <a:rPr dirty="0" sz="3000" spc="-4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45" b="1">
                <a:solidFill>
                  <a:srgbClr val="0000FF"/>
                </a:solidFill>
                <a:latin typeface="Malgun Gothic"/>
                <a:cs typeface="Malgun Gothic"/>
              </a:rPr>
              <a:t>모른다. 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무엇을</a:t>
            </a:r>
            <a:r>
              <a:rPr dirty="0" sz="3000" spc="-3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25" b="1">
                <a:solidFill>
                  <a:srgbClr val="0000FF"/>
                </a:solidFill>
                <a:latin typeface="Malgun Gothic"/>
                <a:cs typeface="Malgun Gothic"/>
              </a:rPr>
              <a:t>만들까?</a:t>
            </a:r>
            <a:endParaRPr sz="3000">
              <a:latin typeface="Malgun Gothic"/>
              <a:cs typeface="Malgun Gothic"/>
            </a:endParaRPr>
          </a:p>
          <a:p>
            <a:pPr marL="12700" marR="1582420">
              <a:lnSpc>
                <a:spcPct val="133300"/>
              </a:lnSpc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오늘 학식 </a:t>
            </a:r>
            <a:r>
              <a:rPr dirty="0" sz="3000" spc="-80" b="1">
                <a:solidFill>
                  <a:srgbClr val="0000FF"/>
                </a:solidFill>
                <a:latin typeface="Malgun Gothic"/>
                <a:cs typeface="Malgun Gothic"/>
              </a:rPr>
              <a:t>뭐지? 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졸업하고</a:t>
            </a:r>
            <a:r>
              <a:rPr dirty="0" sz="3000" spc="-40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25" b="1">
                <a:solidFill>
                  <a:srgbClr val="0000FF"/>
                </a:solidFill>
                <a:latin typeface="Malgun Gothic"/>
                <a:cs typeface="Malgun Gothic"/>
              </a:rPr>
              <a:t>뭐하지?</a:t>
            </a:r>
            <a:endParaRPr sz="3000">
              <a:latin typeface="Malgun Gothic"/>
              <a:cs typeface="Malgun Gothic"/>
            </a:endParaRPr>
          </a:p>
          <a:p>
            <a:pPr algn="just" marL="12700">
              <a:lnSpc>
                <a:spcPct val="100000"/>
              </a:lnSpc>
              <a:spcBef>
                <a:spcPts val="1200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저 교수님은 나를</a:t>
            </a:r>
            <a:r>
              <a:rPr dirty="0" sz="3000" spc="-46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55" b="1">
                <a:solidFill>
                  <a:srgbClr val="0000FF"/>
                </a:solidFill>
                <a:latin typeface="Malgun Gothic"/>
                <a:cs typeface="Malgun Gothic"/>
              </a:rPr>
              <a:t>싫어하나?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521900" y="2562014"/>
            <a:ext cx="6147435" cy="0"/>
          </a:xfrm>
          <a:custGeom>
            <a:avLst/>
            <a:gdLst/>
            <a:ahLst/>
            <a:cxnLst/>
            <a:rect l="l" t="t" r="r" b="b"/>
            <a:pathLst>
              <a:path w="6147434" h="0">
                <a:moveTo>
                  <a:pt x="0" y="0"/>
                </a:moveTo>
                <a:lnTo>
                  <a:pt x="614730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8532800" y="2562014"/>
            <a:ext cx="6147435" cy="0"/>
          </a:xfrm>
          <a:custGeom>
            <a:avLst/>
            <a:gdLst/>
            <a:ahLst/>
            <a:cxnLst/>
            <a:rect l="l" t="t" r="r" b="b"/>
            <a:pathLst>
              <a:path w="6147434" h="0">
                <a:moveTo>
                  <a:pt x="0" y="0"/>
                </a:moveTo>
                <a:lnTo>
                  <a:pt x="614730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5900" y="422569"/>
            <a:ext cx="24841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5"/>
              <a:t>Mar </a:t>
            </a:r>
            <a:r>
              <a:rPr dirty="0" spc="160"/>
              <a:t>27,</a:t>
            </a:r>
            <a:r>
              <a:rPr dirty="0" spc="-670"/>
              <a:t> </a:t>
            </a:r>
            <a:r>
              <a:rPr dirty="0" spc="120"/>
              <a:t>2018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09200" y="1849305"/>
            <a:ext cx="4546600" cy="37712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추천 웹</a:t>
            </a:r>
            <a:r>
              <a:rPr dirty="0" sz="3200" spc="-3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사이트</a:t>
            </a:r>
            <a:endParaRPr sz="3200">
              <a:latin typeface="Malgun Gothic"/>
              <a:cs typeface="Malgun Gothic"/>
            </a:endParaRPr>
          </a:p>
          <a:p>
            <a:pPr marL="12700" marR="5080">
              <a:lnSpc>
                <a:spcPct val="133300"/>
              </a:lnSpc>
              <a:spcBef>
                <a:spcPts val="1650"/>
              </a:spcBef>
            </a:pPr>
            <a:r>
              <a:rPr dirty="0" sz="3000" spc="75" b="1">
                <a:solidFill>
                  <a:srgbClr val="0000FF"/>
                </a:solidFill>
                <a:latin typeface="Malgun Gothic"/>
                <a:cs typeface="Malgun Gothic"/>
              </a:rPr>
              <a:t>tacademy.sktechx.com  </a:t>
            </a:r>
            <a:r>
              <a:rPr dirty="0" sz="3000" spc="35" b="1">
                <a:solidFill>
                  <a:srgbClr val="0000FF"/>
                </a:solidFill>
                <a:latin typeface="Malgun Gothic"/>
                <a:cs typeface="Malgun Gothic"/>
              </a:rPr>
              <a:t>poiemaweb.com  </a:t>
            </a:r>
            <a:r>
              <a:rPr dirty="0" sz="3000" spc="50" b="1">
                <a:solidFill>
                  <a:srgbClr val="0000FF"/>
                </a:solidFill>
                <a:latin typeface="Malgun Gothic"/>
                <a:cs typeface="Malgun Gothic"/>
              </a:rPr>
              <a:t>opentutorials.org  </a:t>
            </a:r>
            <a:r>
              <a:rPr dirty="0" sz="3000" spc="55" b="1">
                <a:solidFill>
                  <a:srgbClr val="0000FF"/>
                </a:solidFill>
                <a:latin typeface="Malgun Gothic"/>
                <a:cs typeface="Malgun Gothic"/>
              </a:rPr>
              <a:t>podbbang.com/ch/7418  </a:t>
            </a:r>
            <a:r>
              <a:rPr dirty="0" sz="3000" spc="75" b="1">
                <a:solidFill>
                  <a:srgbClr val="0000FF"/>
                </a:solidFill>
                <a:latin typeface="Malgun Gothic"/>
                <a:cs typeface="Malgun Gothic"/>
              </a:rPr>
              <a:t>story.pxd.co.kr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21900" y="2562014"/>
            <a:ext cx="2422525" cy="0"/>
          </a:xfrm>
          <a:custGeom>
            <a:avLst/>
            <a:gdLst/>
            <a:ahLst/>
            <a:cxnLst/>
            <a:rect l="l" t="t" r="r" b="b"/>
            <a:pathLst>
              <a:path w="2422525" h="0">
                <a:moveTo>
                  <a:pt x="0" y="0"/>
                </a:moveTo>
                <a:lnTo>
                  <a:pt x="242211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360275">
              <a:lnSpc>
                <a:spcPct val="100000"/>
              </a:lnSpc>
              <a:spcBef>
                <a:spcPts val="100"/>
              </a:spcBef>
            </a:pPr>
            <a:r>
              <a:rPr dirty="0" spc="95"/>
              <a:t>R723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474806" y="1486769"/>
          <a:ext cx="6653530" cy="74129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4015"/>
                <a:gridCol w="429894"/>
                <a:gridCol w="1032510"/>
                <a:gridCol w="408305"/>
                <a:gridCol w="4408170"/>
              </a:tblGrid>
              <a:tr h="602932">
                <a:tc>
                  <a:txBody>
                    <a:bodyPr/>
                    <a:lstStyle/>
                    <a:p>
                      <a:pPr algn="ctr">
                        <a:lnSpc>
                          <a:spcPts val="3150"/>
                        </a:lnSpc>
                      </a:pPr>
                      <a:r>
                        <a:rPr dirty="0" sz="30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w</a:t>
                      </a:r>
                      <a:endParaRPr sz="3000">
                        <a:latin typeface="Malgun Gothic"/>
                        <a:cs typeface="Malgun Gothic"/>
                      </a:endParaRPr>
                    </a:p>
                  </a:txBody>
                  <a:tcPr marL="0" marR="0" marB="0" marT="0">
                    <a:lnB w="76200">
                      <a:solidFill>
                        <a:srgbClr val="0000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150"/>
                        </a:lnSpc>
                      </a:pPr>
                      <a:r>
                        <a:rPr dirty="0" sz="30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Date</a:t>
                      </a:r>
                      <a:endParaRPr sz="3000">
                        <a:latin typeface="Malgun Gothic"/>
                        <a:cs typeface="Malgun Gothic"/>
                      </a:endParaRPr>
                    </a:p>
                  </a:txBody>
                  <a:tcPr marL="0" marR="0" marB="0" marT="0">
                    <a:lnB w="76200">
                      <a:solidFill>
                        <a:srgbClr val="0000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3150"/>
                        </a:lnSpc>
                      </a:pPr>
                      <a:r>
                        <a:rPr dirty="0" sz="3000" spc="6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Contents</a:t>
                      </a:r>
                      <a:endParaRPr sz="3000">
                        <a:latin typeface="Malgun Gothic"/>
                        <a:cs typeface="Malgun Gothic"/>
                      </a:endParaRPr>
                    </a:p>
                  </a:txBody>
                  <a:tcPr marL="0" marR="0" marB="0" marT="0">
                    <a:lnB w="76200">
                      <a:solidFill>
                        <a:srgbClr val="0000FF"/>
                      </a:solidFill>
                      <a:prstDash val="solid"/>
                    </a:lnB>
                  </a:tcPr>
                </a:tc>
              </a:tr>
              <a:tr h="76506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900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3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241300">
                    <a:lnT w="76200">
                      <a:solidFill>
                        <a:srgbClr val="0000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90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03/22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241300">
                    <a:lnT w="76200">
                      <a:solidFill>
                        <a:srgbClr val="0000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900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웹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#1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4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14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ATOM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241300">
                    <a:lnT w="76200">
                      <a:solidFill>
                        <a:srgbClr val="0000FF"/>
                      </a:solidFill>
                      <a:prstDash val="solid"/>
                    </a:lnT>
                  </a:tcPr>
                </a:tc>
              </a:tr>
              <a:tr h="61874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4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03/27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그래픽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#1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6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5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Processing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43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03/29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웹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#2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4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3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HTML5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59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5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04/03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그래픽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#2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6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5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Processing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59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04/05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88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웹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#3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4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10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CSS3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13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6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39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04/10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0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툴킷 </a:t>
                      </a:r>
                      <a:r>
                        <a:rPr dirty="0" sz="2400" spc="-114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워크샵, </a:t>
                      </a:r>
                      <a:r>
                        <a:rPr dirty="0" sz="2400" spc="1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PT</a:t>
                      </a:r>
                      <a:r>
                        <a:rPr dirty="0" sz="2400" spc="-409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#1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3980"/>
                </a:tc>
              </a:tr>
              <a:tr h="61859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04/12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웹 퍼블리싱</a:t>
                      </a:r>
                      <a:r>
                        <a:rPr dirty="0" sz="2400" spc="-27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워크샵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13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7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04/17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1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PT</a:t>
                      </a:r>
                      <a:r>
                        <a:rPr dirty="0" sz="2400" spc="-2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#2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74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04/19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88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웹 디자인 심화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#1</a:t>
                      </a:r>
                      <a:r>
                        <a:rPr dirty="0" sz="2400" spc="-6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캐스케이딩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13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8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04/24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중간고사</a:t>
                      </a:r>
                      <a:r>
                        <a:rPr dirty="0" sz="2400" spc="-2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휴회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47838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04/26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88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중간고사</a:t>
                      </a:r>
                      <a:r>
                        <a:rPr dirty="0" sz="2400" spc="-2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휴회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360275">
              <a:lnSpc>
                <a:spcPct val="100000"/>
              </a:lnSpc>
              <a:spcBef>
                <a:spcPts val="100"/>
              </a:spcBef>
            </a:pPr>
            <a:r>
              <a:rPr dirty="0" spc="95"/>
              <a:t>R723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472784" y="1486769"/>
          <a:ext cx="7058659" cy="67938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825"/>
                <a:gridCol w="427990"/>
                <a:gridCol w="1032510"/>
                <a:gridCol w="408305"/>
                <a:gridCol w="4811395"/>
              </a:tblGrid>
              <a:tr h="602932">
                <a:tc>
                  <a:txBody>
                    <a:bodyPr/>
                    <a:lstStyle/>
                    <a:p>
                      <a:pPr algn="ctr">
                        <a:lnSpc>
                          <a:spcPts val="3150"/>
                        </a:lnSpc>
                      </a:pPr>
                      <a:r>
                        <a:rPr dirty="0" sz="30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w</a:t>
                      </a:r>
                      <a:endParaRPr sz="3000">
                        <a:latin typeface="Malgun Gothic"/>
                        <a:cs typeface="Malgun Gothic"/>
                      </a:endParaRPr>
                    </a:p>
                  </a:txBody>
                  <a:tcPr marL="0" marR="0" marB="0" marT="0">
                    <a:lnB w="76200">
                      <a:solidFill>
                        <a:srgbClr val="0000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150"/>
                        </a:lnSpc>
                      </a:pPr>
                      <a:r>
                        <a:rPr dirty="0" sz="30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Date</a:t>
                      </a:r>
                      <a:endParaRPr sz="3000">
                        <a:latin typeface="Malgun Gothic"/>
                        <a:cs typeface="Malgun Gothic"/>
                      </a:endParaRPr>
                    </a:p>
                  </a:txBody>
                  <a:tcPr marL="0" marR="0" marB="0" marT="0">
                    <a:lnB w="76200">
                      <a:solidFill>
                        <a:srgbClr val="0000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3150"/>
                        </a:lnSpc>
                      </a:pPr>
                      <a:r>
                        <a:rPr dirty="0" sz="3000" spc="6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Contents</a:t>
                      </a:r>
                      <a:endParaRPr sz="3000">
                        <a:latin typeface="Malgun Gothic"/>
                        <a:cs typeface="Malgun Gothic"/>
                      </a:endParaRPr>
                    </a:p>
                  </a:txBody>
                  <a:tcPr marL="0" marR="0" marB="0" marT="0">
                    <a:lnB w="76200">
                      <a:solidFill>
                        <a:srgbClr val="0000FF"/>
                      </a:solidFill>
                      <a:prstDash val="solid"/>
                    </a:lnB>
                  </a:tcPr>
                </a:tc>
              </a:tr>
              <a:tr h="76521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900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9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241300">
                    <a:lnT w="76200">
                      <a:solidFill>
                        <a:srgbClr val="0000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90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05/01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241300">
                    <a:lnT w="76200">
                      <a:solidFill>
                        <a:srgbClr val="0000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900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그래픽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#3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5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Processing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241300">
                    <a:lnT w="76200">
                      <a:solidFill>
                        <a:srgbClr val="0000FF"/>
                      </a:solidFill>
                      <a:prstDash val="solid"/>
                    </a:lnT>
                  </a:tcPr>
                </a:tc>
              </a:tr>
              <a:tr h="61843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05/03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웹 디자인 심화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#2</a:t>
                      </a:r>
                      <a:r>
                        <a:rPr dirty="0" sz="2400" spc="-61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애니메이션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</a:tr>
              <a:tr h="61859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10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05/08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그래픽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#4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5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Processing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28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05/10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웹 디자인 심화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#3</a:t>
                      </a:r>
                      <a:r>
                        <a:rPr dirty="0" sz="2400" spc="-64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반응형 모델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74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11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05/15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88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그래픽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#5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5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Processing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13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05/17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객체지향 스크립트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#1</a:t>
                      </a:r>
                      <a:r>
                        <a:rPr dirty="0" sz="2400" spc="-63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자료형과 변수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59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12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05/22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그래픽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#6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5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Processing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28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05/24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객체지향 스크립트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#2</a:t>
                      </a:r>
                      <a:r>
                        <a:rPr dirty="0" sz="2400" spc="-63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주요 알고리즘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59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13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5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05/29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525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그래픽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#7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5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Processing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47762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05/31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객체지향 스크립트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#3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4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함수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5900" y="422569"/>
            <a:ext cx="24841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5"/>
              <a:t>Mar </a:t>
            </a:r>
            <a:r>
              <a:rPr dirty="0" spc="160"/>
              <a:t>27,</a:t>
            </a:r>
            <a:r>
              <a:rPr dirty="0" spc="-670"/>
              <a:t> </a:t>
            </a:r>
            <a:r>
              <a:rPr dirty="0" spc="120"/>
              <a:t>2018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293600" y="1592074"/>
            <a:ext cx="3270885" cy="1325880"/>
          </a:xfrm>
          <a:prstGeom prst="rect">
            <a:avLst/>
          </a:prstGeom>
        </p:spPr>
        <p:txBody>
          <a:bodyPr wrap="square" lIns="0" tIns="175260" rIns="0" bIns="0" rtlCol="0" vert="horz">
            <a:spAutoFit/>
          </a:bodyPr>
          <a:lstStyle/>
          <a:p>
            <a:pPr marL="287655" indent="-274955">
              <a:lnSpc>
                <a:spcPct val="100000"/>
              </a:lnSpc>
              <a:spcBef>
                <a:spcPts val="13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인명부</a:t>
            </a:r>
            <a:r>
              <a:rPr dirty="0" sz="3200" spc="-33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작성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65" b="1">
                <a:solidFill>
                  <a:srgbClr val="0000FF"/>
                </a:solidFill>
                <a:latin typeface="Malgun Gothic"/>
                <a:cs typeface="Malgun Gothic"/>
              </a:rPr>
              <a:t>processing.org</a:t>
            </a:r>
            <a:endParaRPr sz="32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85993" y="1754634"/>
            <a:ext cx="413004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세션이 진행될 동안 할</a:t>
            </a:r>
            <a:r>
              <a:rPr dirty="0" sz="3200" spc="-509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일</a:t>
            </a:r>
            <a:endParaRPr sz="3200"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360275">
              <a:lnSpc>
                <a:spcPct val="100000"/>
              </a:lnSpc>
              <a:spcBef>
                <a:spcPts val="100"/>
              </a:spcBef>
            </a:pPr>
            <a:r>
              <a:rPr dirty="0" spc="95"/>
              <a:t>R723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472784" y="1486769"/>
          <a:ext cx="6655434" cy="30829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825"/>
                <a:gridCol w="427990"/>
                <a:gridCol w="1032510"/>
                <a:gridCol w="408305"/>
                <a:gridCol w="4408170"/>
              </a:tblGrid>
              <a:tr h="602932">
                <a:tc>
                  <a:txBody>
                    <a:bodyPr/>
                    <a:lstStyle/>
                    <a:p>
                      <a:pPr algn="ctr">
                        <a:lnSpc>
                          <a:spcPts val="3150"/>
                        </a:lnSpc>
                      </a:pPr>
                      <a:r>
                        <a:rPr dirty="0" sz="30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w</a:t>
                      </a:r>
                      <a:endParaRPr sz="3000">
                        <a:latin typeface="Malgun Gothic"/>
                        <a:cs typeface="Malgun Gothic"/>
                      </a:endParaRPr>
                    </a:p>
                  </a:txBody>
                  <a:tcPr marL="0" marR="0" marB="0" marT="0">
                    <a:lnB w="76200">
                      <a:solidFill>
                        <a:srgbClr val="0000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150"/>
                        </a:lnSpc>
                      </a:pPr>
                      <a:r>
                        <a:rPr dirty="0" sz="30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Date</a:t>
                      </a:r>
                      <a:endParaRPr sz="3000">
                        <a:latin typeface="Malgun Gothic"/>
                        <a:cs typeface="Malgun Gothic"/>
                      </a:endParaRPr>
                    </a:p>
                  </a:txBody>
                  <a:tcPr marL="0" marR="0" marB="0" marT="0">
                    <a:lnB w="76200">
                      <a:solidFill>
                        <a:srgbClr val="0000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3150"/>
                        </a:lnSpc>
                      </a:pPr>
                      <a:r>
                        <a:rPr dirty="0" sz="3000" spc="6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Contents</a:t>
                      </a:r>
                      <a:endParaRPr sz="3000">
                        <a:latin typeface="Malgun Gothic"/>
                        <a:cs typeface="Malgun Gothic"/>
                      </a:endParaRPr>
                    </a:p>
                  </a:txBody>
                  <a:tcPr marL="0" marR="0" marB="0" marT="0">
                    <a:lnB w="76200">
                      <a:solidFill>
                        <a:srgbClr val="0000FF"/>
                      </a:solidFill>
                      <a:prstDash val="solid"/>
                    </a:lnB>
                  </a:tcPr>
                </a:tc>
              </a:tr>
              <a:tr h="76506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900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14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241300">
                    <a:lnT w="76200">
                      <a:solidFill>
                        <a:srgbClr val="0000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900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06/05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241300">
                    <a:lnT w="76200">
                      <a:solidFill>
                        <a:srgbClr val="0000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900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그래픽 디자인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#8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66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5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Processing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241300">
                    <a:lnT w="76200">
                      <a:solidFill>
                        <a:srgbClr val="0000FF"/>
                      </a:solidFill>
                      <a:prstDash val="solid"/>
                    </a:lnT>
                  </a:tcPr>
                </a:tc>
              </a:tr>
              <a:tr h="61843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06/07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객체지향</a:t>
                      </a:r>
                      <a:r>
                        <a:rPr dirty="0" sz="2400" spc="-254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스크립트</a:t>
                      </a:r>
                      <a:r>
                        <a:rPr dirty="0" sz="2400" spc="-254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9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#4</a:t>
                      </a:r>
                      <a:r>
                        <a:rPr dirty="0" sz="2400" spc="-254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3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-</a:t>
                      </a:r>
                      <a:r>
                        <a:rPr dirty="0" sz="2400" spc="-2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8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객체,</a:t>
                      </a:r>
                      <a:r>
                        <a:rPr dirty="0" sz="2400" spc="-254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배열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61843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15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06/12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기말고사</a:t>
                      </a:r>
                      <a:r>
                        <a:rPr dirty="0" sz="2400" spc="-2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휴회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  <a:tr h="47762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95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06/09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745"/>
                        </a:spcBef>
                      </a:pP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기말고사</a:t>
                      </a:r>
                      <a:r>
                        <a:rPr dirty="0" sz="2400" spc="-25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 </a:t>
                      </a:r>
                      <a:r>
                        <a:rPr dirty="0" sz="2400" spc="-220" b="1">
                          <a:solidFill>
                            <a:srgbClr val="0000FF"/>
                          </a:solidFill>
                          <a:latin typeface="Malgun Gothic"/>
                          <a:cs typeface="Malgun Gothic"/>
                        </a:rPr>
                        <a:t>휴회</a:t>
                      </a:r>
                      <a:endParaRPr sz="2400">
                        <a:latin typeface="Malgun Gothic"/>
                        <a:cs typeface="Malgun Gothic"/>
                      </a:endParaRPr>
                    </a:p>
                  </a:txBody>
                  <a:tcPr marL="0" marR="0" marB="0" marT="94615"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84300" y="1470031"/>
            <a:ext cx="2336800" cy="1549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0" spc="-900" b="1">
                <a:solidFill>
                  <a:srgbClr val="0000FF"/>
                </a:solidFill>
                <a:latin typeface="Malgun Gothic"/>
                <a:cs typeface="Malgun Gothic"/>
              </a:rPr>
              <a:t>독서</a:t>
            </a:r>
            <a:endParaRPr sz="10000">
              <a:latin typeface="Malgun Gothic"/>
              <a:cs typeface="Malgun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84300" y="5505613"/>
            <a:ext cx="6273800" cy="3276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899794">
              <a:lnSpc>
                <a:spcPct val="133300"/>
              </a:lnSpc>
              <a:spcBef>
                <a:spcPts val="100"/>
              </a:spcBef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필기는 정확한 사람을 </a:t>
            </a:r>
            <a:r>
              <a:rPr dirty="0" sz="3200" spc="-155" b="1">
                <a:solidFill>
                  <a:srgbClr val="0000FF"/>
                </a:solidFill>
                <a:latin typeface="Malgun Gothic"/>
                <a:cs typeface="Malgun Gothic"/>
              </a:rPr>
              <a:t>만들고, 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담론은 재치 있는 사람을</a:t>
            </a:r>
            <a:r>
              <a:rPr dirty="0" sz="3200" spc="-49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155" b="1">
                <a:solidFill>
                  <a:srgbClr val="0000FF"/>
                </a:solidFill>
                <a:latin typeface="Malgun Gothic"/>
                <a:cs typeface="Malgun Gothic"/>
              </a:rPr>
              <a:t>만들며, 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독서는 완성된 사람을</a:t>
            </a:r>
            <a:r>
              <a:rPr dirty="0" sz="3200" spc="-42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155" b="1">
                <a:solidFill>
                  <a:srgbClr val="0000FF"/>
                </a:solidFill>
                <a:latin typeface="Malgun Gothic"/>
                <a:cs typeface="Malgun Gothic"/>
              </a:rPr>
              <a:t>만든다.</a:t>
            </a:r>
            <a:endParaRPr sz="32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</a:pPr>
            <a:endParaRPr sz="3500">
              <a:latin typeface="Times New Roman"/>
              <a:cs typeface="Times New Roman"/>
            </a:endParaRPr>
          </a:p>
          <a:p>
            <a:pPr marL="2679700">
              <a:lnSpc>
                <a:spcPct val="100000"/>
              </a:lnSpc>
              <a:spcBef>
                <a:spcPts val="2375"/>
              </a:spcBef>
            </a:pPr>
            <a:r>
              <a:rPr dirty="0" baseline="3472" sz="4800" spc="-794" b="1">
                <a:solidFill>
                  <a:srgbClr val="0000FF"/>
                </a:solidFill>
                <a:latin typeface="Malgun Gothic"/>
                <a:cs typeface="Malgun Gothic"/>
              </a:rPr>
              <a:t>——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프랜시스</a:t>
            </a:r>
            <a:r>
              <a:rPr dirty="0" sz="3200" spc="-69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베이컨</a:t>
            </a:r>
            <a:endParaRPr sz="3200">
              <a:latin typeface="Malgun Gothic"/>
              <a:cs typeface="Malgun Gothic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9851695" y="1843000"/>
            <a:ext cx="4905704" cy="69193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5900" y="422569"/>
            <a:ext cx="24841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5"/>
              <a:t>Mar </a:t>
            </a:r>
            <a:r>
              <a:rPr dirty="0" spc="160"/>
              <a:t>27,</a:t>
            </a:r>
            <a:r>
              <a:rPr dirty="0" spc="-670"/>
              <a:t> </a:t>
            </a:r>
            <a:r>
              <a:rPr dirty="0" spc="120"/>
              <a:t>2018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84300" y="1470031"/>
            <a:ext cx="4965700" cy="1549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0" spc="-900" b="1">
                <a:solidFill>
                  <a:srgbClr val="0000FF"/>
                </a:solidFill>
                <a:latin typeface="Malgun Gothic"/>
                <a:cs typeface="Malgun Gothic"/>
              </a:rPr>
              <a:t>회원</a:t>
            </a:r>
            <a:r>
              <a:rPr dirty="0" sz="10000" spc="-112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10000" spc="-900" b="1">
                <a:solidFill>
                  <a:srgbClr val="0000FF"/>
                </a:solidFill>
                <a:latin typeface="Malgun Gothic"/>
                <a:cs typeface="Malgun Gothic"/>
              </a:rPr>
              <a:t>발표</a:t>
            </a:r>
            <a:endParaRPr sz="10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257600" y="1439101"/>
            <a:ext cx="5356225" cy="3277235"/>
          </a:xfrm>
          <a:prstGeom prst="rect">
            <a:avLst/>
          </a:prstGeom>
        </p:spPr>
        <p:txBody>
          <a:bodyPr wrap="square" lIns="0" tIns="205740" rIns="0" bIns="0" rtlCol="0" vert="horz">
            <a:spAutoFit/>
          </a:bodyPr>
          <a:lstStyle/>
          <a:p>
            <a:pPr marL="270510" indent="-257810">
              <a:lnSpc>
                <a:spcPct val="100000"/>
              </a:lnSpc>
              <a:spcBef>
                <a:spcPts val="1620"/>
              </a:spcBef>
              <a:buChar char="-"/>
              <a:tabLst>
                <a:tab pos="271145" algn="l"/>
              </a:tabLst>
            </a:pPr>
            <a:r>
              <a:rPr dirty="0" sz="3000" spc="-114" b="1">
                <a:solidFill>
                  <a:srgbClr val="0000FF"/>
                </a:solidFill>
                <a:latin typeface="Malgun Gothic"/>
                <a:cs typeface="Malgun Gothic"/>
              </a:rPr>
              <a:t>13엄태욱</a:t>
            </a:r>
            <a:r>
              <a:rPr dirty="0" sz="3000" spc="-3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420" b="1">
                <a:solidFill>
                  <a:srgbClr val="0000FF"/>
                </a:solidFill>
                <a:latin typeface="Malgun Gothic"/>
                <a:cs typeface="Malgun Gothic"/>
              </a:rPr>
              <a:t>:</a:t>
            </a:r>
            <a:r>
              <a:rPr dirty="0" sz="3000" spc="-32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0" b="1">
                <a:solidFill>
                  <a:srgbClr val="0000FF"/>
                </a:solidFill>
                <a:latin typeface="Malgun Gothic"/>
                <a:cs typeface="Malgun Gothic"/>
              </a:rPr>
              <a:t>2018년도</a:t>
            </a:r>
            <a:r>
              <a:rPr dirty="0" sz="3000" spc="-32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웹</a:t>
            </a:r>
            <a:r>
              <a:rPr dirty="0" sz="3000" spc="-32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트렌드</a:t>
            </a:r>
            <a:endParaRPr sz="3000">
              <a:latin typeface="Malgun Gothic"/>
              <a:cs typeface="Malgun Gothic"/>
            </a:endParaRPr>
          </a:p>
          <a:p>
            <a:pPr marL="270510" indent="-257810">
              <a:lnSpc>
                <a:spcPct val="100000"/>
              </a:lnSpc>
              <a:spcBef>
                <a:spcPts val="1520"/>
              </a:spcBef>
              <a:buChar char="-"/>
              <a:tabLst>
                <a:tab pos="271145" algn="l"/>
              </a:tabLst>
            </a:pPr>
            <a:r>
              <a:rPr dirty="0" sz="3000" spc="35" b="1">
                <a:solidFill>
                  <a:srgbClr val="0000FF"/>
                </a:solidFill>
                <a:latin typeface="Malgun Gothic"/>
                <a:cs typeface="Malgun Gothic"/>
              </a:rPr>
              <a:t>undefined</a:t>
            </a:r>
            <a:endParaRPr sz="3000">
              <a:latin typeface="Malgun Gothic"/>
              <a:cs typeface="Malgun Gothic"/>
            </a:endParaRPr>
          </a:p>
          <a:p>
            <a:pPr marL="270510" indent="-257810">
              <a:lnSpc>
                <a:spcPct val="100000"/>
              </a:lnSpc>
              <a:spcBef>
                <a:spcPts val="1520"/>
              </a:spcBef>
              <a:buChar char="-"/>
              <a:tabLst>
                <a:tab pos="271145" algn="l"/>
              </a:tabLst>
            </a:pPr>
            <a:r>
              <a:rPr dirty="0" sz="3000" spc="35" b="1">
                <a:solidFill>
                  <a:srgbClr val="0000FF"/>
                </a:solidFill>
                <a:latin typeface="Malgun Gothic"/>
                <a:cs typeface="Malgun Gothic"/>
              </a:rPr>
              <a:t>undefined</a:t>
            </a:r>
            <a:endParaRPr sz="30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buClr>
                <a:srgbClr val="0000FF"/>
              </a:buClr>
              <a:buFont typeface="Malgun Gothic"/>
              <a:buChar char="-"/>
            </a:pPr>
            <a:endParaRPr sz="3300">
              <a:latin typeface="Times New Roman"/>
              <a:cs typeface="Times New Roman"/>
            </a:endParaRPr>
          </a:p>
          <a:p>
            <a:pPr marL="270510" indent="-257810">
              <a:lnSpc>
                <a:spcPct val="100000"/>
              </a:lnSpc>
              <a:spcBef>
                <a:spcPts val="2845"/>
              </a:spcBef>
              <a:buChar char="-"/>
              <a:tabLst>
                <a:tab pos="271145" algn="l"/>
              </a:tabLst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모두 경청해주세요</a:t>
            </a:r>
            <a:r>
              <a:rPr dirty="0" sz="3000" spc="-35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215" b="1">
                <a:solidFill>
                  <a:srgbClr val="0000FF"/>
                </a:solidFill>
                <a:latin typeface="Malgun Gothic"/>
                <a:cs typeface="Malgun Gothic"/>
              </a:rPr>
              <a:t>:)</a:t>
            </a:r>
            <a:endParaRPr sz="3000"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2700" y="2400305"/>
            <a:ext cx="5054600" cy="45974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0000" spc="-800" b="0">
                <a:solidFill>
                  <a:srgbClr val="2D2D2D"/>
                </a:solidFill>
                <a:latin typeface="Malgun Gothic Semilight"/>
                <a:cs typeface="Malgun Gothic Semilight"/>
              </a:rPr>
              <a:t>웹 디자인  트렌드  </a:t>
            </a:r>
            <a:r>
              <a:rPr dirty="0" sz="10000" spc="560" b="0">
                <a:solidFill>
                  <a:srgbClr val="2D2D2D"/>
                </a:solidFill>
                <a:latin typeface="Malgun Gothic Semilight"/>
                <a:cs typeface="Malgun Gothic Semilight"/>
              </a:rPr>
              <a:t>2018</a:t>
            </a:r>
            <a:endParaRPr sz="10000">
              <a:latin typeface="Malgun Gothic Semilight"/>
              <a:cs typeface="Malgun Gothic Semi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958244" y="2430806"/>
            <a:ext cx="7294880" cy="4566920"/>
          </a:xfrm>
          <a:prstGeom prst="rect">
            <a:avLst/>
          </a:prstGeom>
        </p:spPr>
        <p:txBody>
          <a:bodyPr wrap="square" lIns="0" tIns="1295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20"/>
              </a:spcBef>
            </a:pPr>
            <a:r>
              <a:rPr dirty="0" sz="4200" spc="-155">
                <a:solidFill>
                  <a:srgbClr val="2D2D2D"/>
                </a:solidFill>
                <a:latin typeface="Lucida Sans"/>
                <a:cs typeface="Lucida Sans"/>
              </a:rPr>
              <a:t>Microinteraction</a:t>
            </a:r>
            <a:endParaRPr sz="4200">
              <a:latin typeface="Lucida Sans"/>
              <a:cs typeface="Lucida Sans"/>
            </a:endParaRPr>
          </a:p>
          <a:p>
            <a:pPr marL="643255" marR="3198495" indent="589915">
              <a:lnSpc>
                <a:spcPts val="5960"/>
              </a:lnSpc>
              <a:spcBef>
                <a:spcPts val="350"/>
              </a:spcBef>
            </a:pPr>
            <a:r>
              <a:rPr dirty="0" sz="4200" spc="-240">
                <a:solidFill>
                  <a:srgbClr val="2D2D2D"/>
                </a:solidFill>
                <a:latin typeface="Lucida Sans"/>
                <a:cs typeface="Lucida Sans"/>
              </a:rPr>
              <a:t>Card </a:t>
            </a:r>
            <a:r>
              <a:rPr dirty="0" sz="4200" spc="-235">
                <a:solidFill>
                  <a:srgbClr val="2D2D2D"/>
                </a:solidFill>
                <a:latin typeface="Lucida Sans"/>
                <a:cs typeface="Lucida Sans"/>
              </a:rPr>
              <a:t>Design  </a:t>
            </a:r>
            <a:r>
              <a:rPr dirty="0" sz="4200" spc="-95">
                <a:solidFill>
                  <a:srgbClr val="2D2D2D"/>
                </a:solidFill>
                <a:latin typeface="Lucida Sans"/>
                <a:cs typeface="Lucida Sans"/>
              </a:rPr>
              <a:t>Flat</a:t>
            </a:r>
            <a:r>
              <a:rPr dirty="0" sz="4200" spc="-170">
                <a:solidFill>
                  <a:srgbClr val="2D2D2D"/>
                </a:solidFill>
                <a:latin typeface="Lucida Sans"/>
                <a:cs typeface="Lucida Sans"/>
              </a:rPr>
              <a:t> </a:t>
            </a:r>
            <a:r>
              <a:rPr dirty="0" sz="4200" spc="-235">
                <a:solidFill>
                  <a:srgbClr val="2D2D2D"/>
                </a:solidFill>
                <a:latin typeface="Lucida Sans"/>
                <a:cs typeface="Lucida Sans"/>
              </a:rPr>
              <a:t>Design</a:t>
            </a:r>
            <a:endParaRPr sz="4200">
              <a:latin typeface="Lucida Sans"/>
              <a:cs typeface="Lucida Sans"/>
            </a:endParaRPr>
          </a:p>
          <a:p>
            <a:pPr marL="1349375" marR="803275" indent="236220">
              <a:lnSpc>
                <a:spcPts val="5960"/>
              </a:lnSpc>
            </a:pPr>
            <a:r>
              <a:rPr dirty="0" sz="4200" spc="-145">
                <a:solidFill>
                  <a:srgbClr val="2D2D2D"/>
                </a:solidFill>
                <a:latin typeface="Lucida Sans"/>
                <a:cs typeface="Lucida Sans"/>
              </a:rPr>
              <a:t>Smart </a:t>
            </a:r>
            <a:r>
              <a:rPr dirty="0" sz="4200" spc="-175">
                <a:solidFill>
                  <a:srgbClr val="2D2D2D"/>
                </a:solidFill>
                <a:latin typeface="Lucida Sans"/>
                <a:cs typeface="Lucida Sans"/>
              </a:rPr>
              <a:t>Navigation  </a:t>
            </a:r>
            <a:r>
              <a:rPr dirty="0" sz="4200" spc="-220">
                <a:solidFill>
                  <a:srgbClr val="2D2D2D"/>
                </a:solidFill>
                <a:latin typeface="Lucida Sans"/>
                <a:cs typeface="Lucida Sans"/>
              </a:rPr>
              <a:t>High </a:t>
            </a:r>
            <a:r>
              <a:rPr dirty="0" sz="4200" spc="-170">
                <a:solidFill>
                  <a:srgbClr val="2D2D2D"/>
                </a:solidFill>
                <a:latin typeface="Lucida Sans"/>
                <a:cs typeface="Lucida Sans"/>
              </a:rPr>
              <a:t>Definition</a:t>
            </a:r>
            <a:r>
              <a:rPr dirty="0" sz="4200" spc="-145">
                <a:solidFill>
                  <a:srgbClr val="2D2D2D"/>
                </a:solidFill>
                <a:latin typeface="Lucida Sans"/>
                <a:cs typeface="Lucida Sans"/>
              </a:rPr>
              <a:t> </a:t>
            </a:r>
            <a:r>
              <a:rPr dirty="0" sz="4200" spc="-200">
                <a:solidFill>
                  <a:srgbClr val="2D2D2D"/>
                </a:solidFill>
                <a:latin typeface="Lucida Sans"/>
                <a:cs typeface="Lucida Sans"/>
              </a:rPr>
              <a:t>Visual</a:t>
            </a:r>
            <a:endParaRPr sz="4200">
              <a:latin typeface="Lucida Sans"/>
              <a:cs typeface="Lucida Sans"/>
            </a:endParaRPr>
          </a:p>
          <a:p>
            <a:pPr marL="3020695">
              <a:lnSpc>
                <a:spcPct val="100000"/>
              </a:lnSpc>
              <a:spcBef>
                <a:spcPts val="565"/>
              </a:spcBef>
            </a:pPr>
            <a:r>
              <a:rPr dirty="0" sz="4200" spc="-175">
                <a:solidFill>
                  <a:srgbClr val="2D2D2D"/>
                </a:solidFill>
                <a:latin typeface="Lucida Sans"/>
                <a:cs typeface="Lucida Sans"/>
              </a:rPr>
              <a:t>Breaking </a:t>
            </a:r>
            <a:r>
              <a:rPr dirty="0" sz="4200" spc="-185">
                <a:solidFill>
                  <a:srgbClr val="2D2D2D"/>
                </a:solidFill>
                <a:latin typeface="Lucida Sans"/>
                <a:cs typeface="Lucida Sans"/>
              </a:rPr>
              <a:t>The </a:t>
            </a:r>
            <a:r>
              <a:rPr dirty="0" sz="4200" spc="-200">
                <a:solidFill>
                  <a:srgbClr val="2D2D2D"/>
                </a:solidFill>
                <a:latin typeface="Lucida Sans"/>
                <a:cs typeface="Lucida Sans"/>
              </a:rPr>
              <a:t>Grid</a:t>
            </a:r>
            <a:endParaRPr sz="4200">
              <a:latin typeface="Lucida Sans"/>
              <a:cs typeface="Lucida San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295400" y="7286500"/>
            <a:ext cx="5054600" cy="0"/>
          </a:xfrm>
          <a:custGeom>
            <a:avLst/>
            <a:gdLst/>
            <a:ahLst/>
            <a:cxnLst/>
            <a:rect l="l" t="t" r="r" b="b"/>
            <a:pathLst>
              <a:path w="5054600" h="0">
                <a:moveTo>
                  <a:pt x="0" y="0"/>
                </a:moveTo>
                <a:lnTo>
                  <a:pt x="5054600" y="0"/>
                </a:lnTo>
              </a:path>
            </a:pathLst>
          </a:custGeom>
          <a:ln w="63500">
            <a:solidFill>
              <a:srgbClr val="2D2D2D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51978" y="4371021"/>
            <a:ext cx="5352415" cy="6654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435100" algn="l"/>
              </a:tabLst>
            </a:pPr>
            <a:r>
              <a:rPr dirty="0" sz="4200" spc="-425" b="0">
                <a:solidFill>
                  <a:srgbClr val="2D2D2D"/>
                </a:solidFill>
                <a:latin typeface="Lucida Sans"/>
                <a:cs typeface="Lucida Sans"/>
              </a:rPr>
              <a:t>01	</a:t>
            </a:r>
            <a:r>
              <a:rPr dirty="0" sz="4200" spc="-155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Microinteraction</a:t>
            </a:r>
            <a:endParaRPr sz="420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2300" y="281873"/>
            <a:ext cx="11984990" cy="9119870"/>
          </a:xfrm>
          <a:prstGeom prst="rect">
            <a:avLst/>
          </a:prstGeom>
        </p:spPr>
        <p:txBody>
          <a:bodyPr wrap="square" lIns="0" tIns="19939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570"/>
              </a:spcBef>
            </a:pPr>
            <a:r>
              <a:rPr dirty="0" sz="4200" spc="240">
                <a:solidFill>
                  <a:srgbClr val="2D2D2D"/>
                </a:solidFill>
                <a:latin typeface="PMingLiU"/>
                <a:cs typeface="PMingLiU"/>
              </a:rPr>
              <a:t>Microinteraction</a:t>
            </a:r>
            <a:endParaRPr sz="4200">
              <a:latin typeface="PMingLiU"/>
              <a:cs typeface="PMingLiU"/>
            </a:endParaRPr>
          </a:p>
          <a:p>
            <a:pPr marL="12700" marR="149225">
              <a:lnSpc>
                <a:spcPts val="6509"/>
              </a:lnSpc>
              <a:spcBef>
                <a:spcPts val="459"/>
              </a:spcBef>
            </a:pPr>
            <a:r>
              <a:rPr dirty="0" sz="4200" spc="-90" b="0">
                <a:solidFill>
                  <a:srgbClr val="2D2D2D"/>
                </a:solidFill>
                <a:latin typeface="Malgun Gothic Semilight"/>
                <a:cs typeface="Malgun Gothic Semilight"/>
              </a:rPr>
              <a:t>A </a:t>
            </a:r>
            <a:r>
              <a:rPr dirty="0" sz="4200" spc="-170" b="0">
                <a:solidFill>
                  <a:srgbClr val="2D2D2D"/>
                </a:solidFill>
                <a:latin typeface="Malgun Gothic Semilight"/>
                <a:cs typeface="Malgun Gothic Semilight"/>
              </a:rPr>
              <a:t>good </a:t>
            </a:r>
            <a:r>
              <a:rPr dirty="0" sz="4200" spc="-20" b="0">
                <a:solidFill>
                  <a:srgbClr val="2D2D2D"/>
                </a:solidFill>
                <a:latin typeface="Malgun Gothic Semilight"/>
                <a:cs typeface="Malgun Gothic Semilight"/>
              </a:rPr>
              <a:t>interaction </a:t>
            </a:r>
            <a:r>
              <a:rPr dirty="0" sz="4200" spc="-50" b="0">
                <a:solidFill>
                  <a:srgbClr val="2D2D2D"/>
                </a:solidFill>
                <a:latin typeface="Malgun Gothic Semilight"/>
                <a:cs typeface="Malgun Gothic Semilight"/>
              </a:rPr>
              <a:t>can </a:t>
            </a:r>
            <a:r>
              <a:rPr dirty="0" sz="4200" spc="-20" b="0">
                <a:solidFill>
                  <a:srgbClr val="2D2D2D"/>
                </a:solidFill>
                <a:latin typeface="Malgun Gothic Semilight"/>
                <a:cs typeface="Malgun Gothic Semilight"/>
              </a:rPr>
              <a:t>stand </a:t>
            </a:r>
            <a:r>
              <a:rPr dirty="0" sz="4200" spc="-90" b="0">
                <a:solidFill>
                  <a:srgbClr val="2D2D2D"/>
                </a:solidFill>
                <a:latin typeface="Malgun Gothic Semilight"/>
                <a:cs typeface="Malgun Gothic Semilight"/>
              </a:rPr>
              <a:t>up </a:t>
            </a:r>
            <a:r>
              <a:rPr dirty="0" sz="4200" spc="-45" b="0">
                <a:solidFill>
                  <a:srgbClr val="2D2D2D"/>
                </a:solidFill>
                <a:latin typeface="Malgun Gothic Semilight"/>
                <a:cs typeface="Malgun Gothic Semilight"/>
              </a:rPr>
              <a:t>in </a:t>
            </a:r>
            <a:r>
              <a:rPr dirty="0" sz="4200" spc="2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 </a:t>
            </a:r>
            <a:r>
              <a:rPr dirty="0" sz="4200" spc="-50" b="0">
                <a:solidFill>
                  <a:srgbClr val="2D2D2D"/>
                </a:solidFill>
                <a:latin typeface="Malgun Gothic Semilight"/>
                <a:cs typeface="Malgun Gothic Semilight"/>
              </a:rPr>
              <a:t>overall  </a:t>
            </a:r>
            <a:r>
              <a:rPr dirty="0" sz="4200" spc="-80" b="0">
                <a:solidFill>
                  <a:srgbClr val="2D2D2D"/>
                </a:solidFill>
                <a:latin typeface="Malgun Gothic Semilight"/>
                <a:cs typeface="Malgun Gothic Semilight"/>
              </a:rPr>
              <a:t>design </a:t>
            </a:r>
            <a:r>
              <a:rPr dirty="0" sz="4200" spc="-10" b="0">
                <a:solidFill>
                  <a:srgbClr val="2D2D2D"/>
                </a:solidFill>
                <a:latin typeface="Malgun Gothic Semilight"/>
                <a:cs typeface="Malgun Gothic Semilight"/>
              </a:rPr>
              <a:t>of </a:t>
            </a:r>
            <a:r>
              <a:rPr dirty="0" sz="4200" spc="2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 </a:t>
            </a:r>
            <a:r>
              <a:rPr dirty="0" sz="4200" b="0">
                <a:solidFill>
                  <a:srgbClr val="2D2D2D"/>
                </a:solidFill>
                <a:latin typeface="Malgun Gothic Semilight"/>
                <a:cs typeface="Malgun Gothic Semilight"/>
              </a:rPr>
              <a:t>interface. </a:t>
            </a:r>
            <a:r>
              <a:rPr dirty="0" sz="4200" spc="3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These </a:t>
            </a:r>
            <a:r>
              <a:rPr dirty="0" sz="4200" spc="-15" b="0">
                <a:solidFill>
                  <a:srgbClr val="2D2D2D"/>
                </a:solidFill>
                <a:latin typeface="Malgun Gothic Semilight"/>
                <a:cs typeface="Malgun Gothic Semilight"/>
              </a:rPr>
              <a:t>interactions </a:t>
            </a:r>
            <a:r>
              <a:rPr dirty="0" sz="4200" spc="-50" b="0">
                <a:solidFill>
                  <a:srgbClr val="2D2D2D"/>
                </a:solidFill>
                <a:latin typeface="Malgun Gothic Semilight"/>
                <a:cs typeface="Malgun Gothic Semilight"/>
              </a:rPr>
              <a:t>are </a:t>
            </a:r>
            <a:r>
              <a:rPr dirty="0" sz="4200" spc="35" b="0">
                <a:solidFill>
                  <a:srgbClr val="2D2D2D"/>
                </a:solidFill>
                <a:latin typeface="Malgun Gothic Semilight"/>
                <a:cs typeface="Malgun Gothic Semilight"/>
              </a:rPr>
              <a:t>what  </a:t>
            </a:r>
            <a:r>
              <a:rPr dirty="0" sz="4200" spc="-40" b="0">
                <a:solidFill>
                  <a:srgbClr val="2D2D2D"/>
                </a:solidFill>
                <a:latin typeface="Malgun Gothic Semilight"/>
                <a:cs typeface="Malgun Gothic Semilight"/>
              </a:rPr>
              <a:t>keep </a:t>
            </a:r>
            <a:r>
              <a:rPr dirty="0" sz="4200" spc="-30" b="0">
                <a:solidFill>
                  <a:srgbClr val="2D2D2D"/>
                </a:solidFill>
                <a:latin typeface="Malgun Gothic Semilight"/>
                <a:cs typeface="Malgun Gothic Semilight"/>
              </a:rPr>
              <a:t>your </a:t>
            </a:r>
            <a:r>
              <a:rPr dirty="0" sz="4200" spc="10" b="0">
                <a:solidFill>
                  <a:srgbClr val="2D2D2D"/>
                </a:solidFill>
                <a:latin typeface="Malgun Gothic Semilight"/>
                <a:cs typeface="Malgun Gothic Semilight"/>
              </a:rPr>
              <a:t>users </a:t>
            </a:r>
            <a:r>
              <a:rPr dirty="0" sz="4200" spc="-135" b="0">
                <a:solidFill>
                  <a:srgbClr val="2D2D2D"/>
                </a:solidFill>
                <a:latin typeface="Malgun Gothic Semilight"/>
                <a:cs typeface="Malgun Gothic Semilight"/>
              </a:rPr>
              <a:t>engaged </a:t>
            </a:r>
            <a:r>
              <a:rPr dirty="0" sz="4200" spc="-90" b="0">
                <a:solidFill>
                  <a:srgbClr val="2D2D2D"/>
                </a:solidFill>
                <a:latin typeface="Malgun Gothic Semilight"/>
                <a:cs typeface="Malgun Gothic Semilight"/>
              </a:rPr>
              <a:t>on </a:t>
            </a:r>
            <a:r>
              <a:rPr dirty="0" sz="4200" spc="2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 </a:t>
            </a:r>
            <a:r>
              <a:rPr dirty="0" sz="4200" spc="-5" b="0">
                <a:solidFill>
                  <a:srgbClr val="2D2D2D"/>
                </a:solidFill>
                <a:latin typeface="Malgun Gothic Semilight"/>
                <a:cs typeface="Malgun Gothic Semilight"/>
              </a:rPr>
              <a:t>most </a:t>
            </a:r>
            <a:r>
              <a:rPr dirty="0" sz="4200" spc="-40" b="0">
                <a:solidFill>
                  <a:srgbClr val="2D2D2D"/>
                </a:solidFill>
                <a:latin typeface="Malgun Gothic Semilight"/>
                <a:cs typeface="Malgun Gothic Semilight"/>
              </a:rPr>
              <a:t>basic </a:t>
            </a:r>
            <a:r>
              <a:rPr dirty="0" sz="4200" spc="-15" b="0">
                <a:solidFill>
                  <a:srgbClr val="2D2D2D"/>
                </a:solidFill>
                <a:latin typeface="Malgun Gothic Semilight"/>
                <a:cs typeface="Malgun Gothic Semilight"/>
              </a:rPr>
              <a:t>level  </a:t>
            </a:r>
            <a:r>
              <a:rPr dirty="0" sz="4200" spc="-100" b="0">
                <a:solidFill>
                  <a:srgbClr val="2D2D2D"/>
                </a:solidFill>
                <a:latin typeface="Malgun Gothic Semilight"/>
                <a:cs typeface="Malgun Gothic Semilight"/>
              </a:rPr>
              <a:t>and </a:t>
            </a:r>
            <a:r>
              <a:rPr dirty="0" sz="4200" spc="-35" b="0">
                <a:solidFill>
                  <a:srgbClr val="2D2D2D"/>
                </a:solidFill>
                <a:latin typeface="Malgun Gothic Semilight"/>
                <a:cs typeface="Malgun Gothic Semilight"/>
              </a:rPr>
              <a:t>doesn’t </a:t>
            </a:r>
            <a:r>
              <a:rPr dirty="0" sz="4200" spc="-70" b="0">
                <a:solidFill>
                  <a:srgbClr val="2D2D2D"/>
                </a:solidFill>
                <a:latin typeface="Malgun Gothic Semilight"/>
                <a:cs typeface="Malgun Gothic Semilight"/>
              </a:rPr>
              <a:t>bore </a:t>
            </a:r>
            <a:r>
              <a:rPr dirty="0" sz="4200" spc="-65" b="0">
                <a:solidFill>
                  <a:srgbClr val="2D2D2D"/>
                </a:solidFill>
                <a:latin typeface="Malgun Gothic Semilight"/>
                <a:cs typeface="Malgun Gothic Semilight"/>
              </a:rPr>
              <a:t>or </a:t>
            </a:r>
            <a:r>
              <a:rPr dirty="0" sz="4200" spc="5" b="0">
                <a:solidFill>
                  <a:srgbClr val="2D2D2D"/>
                </a:solidFill>
                <a:latin typeface="Malgun Gothic Semilight"/>
                <a:cs typeface="Malgun Gothic Semilight"/>
              </a:rPr>
              <a:t>distract</a:t>
            </a:r>
            <a:r>
              <a:rPr dirty="0" sz="4200" spc="215" b="0">
                <a:solidFill>
                  <a:srgbClr val="2D2D2D"/>
                </a:solidFill>
                <a:latin typeface="Malgun Gothic Semilight"/>
                <a:cs typeface="Malgun Gothic Semilight"/>
              </a:rPr>
              <a:t> </a:t>
            </a:r>
            <a:r>
              <a:rPr dirty="0" sz="4200" spc="-5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them.</a:t>
            </a:r>
            <a:endParaRPr sz="4200">
              <a:latin typeface="Malgun Gothic Semilight"/>
              <a:cs typeface="Malgun Gothic Semilight"/>
            </a:endParaRPr>
          </a:p>
          <a:p>
            <a:pPr marL="12700" marR="5080" indent="1370965">
              <a:lnSpc>
                <a:spcPts val="6509"/>
              </a:lnSpc>
            </a:pPr>
            <a:r>
              <a:rPr dirty="0" sz="4200" spc="-55" b="0">
                <a:solidFill>
                  <a:srgbClr val="2D2D2D"/>
                </a:solidFill>
                <a:latin typeface="Malgun Gothic Semilight"/>
                <a:cs typeface="Malgun Gothic Semilight"/>
              </a:rPr>
              <a:t>What </a:t>
            </a:r>
            <a:r>
              <a:rPr dirty="0" sz="4200" spc="10" b="0">
                <a:solidFill>
                  <a:srgbClr val="2D2D2D"/>
                </a:solidFill>
                <a:latin typeface="Malgun Gothic Semilight"/>
                <a:cs typeface="Malgun Gothic Semilight"/>
              </a:rPr>
              <a:t>matters </a:t>
            </a:r>
            <a:r>
              <a:rPr dirty="0" sz="4200" spc="5" b="0">
                <a:solidFill>
                  <a:srgbClr val="2D2D2D"/>
                </a:solidFill>
                <a:latin typeface="Malgun Gothic Semilight"/>
                <a:cs typeface="Malgun Gothic Semilight"/>
              </a:rPr>
              <a:t>is </a:t>
            </a:r>
            <a:r>
              <a:rPr dirty="0" sz="4200" b="0">
                <a:solidFill>
                  <a:srgbClr val="2D2D2D"/>
                </a:solidFill>
                <a:latin typeface="Malgun Gothic Semilight"/>
                <a:cs typeface="Malgun Gothic Semilight"/>
              </a:rPr>
              <a:t>how </a:t>
            </a:r>
            <a:r>
              <a:rPr dirty="0" sz="4200" spc="-45" b="0">
                <a:solidFill>
                  <a:srgbClr val="2D2D2D"/>
                </a:solidFill>
                <a:latin typeface="Malgun Gothic Semilight"/>
                <a:cs typeface="Malgun Gothic Semilight"/>
              </a:rPr>
              <a:t>you </a:t>
            </a:r>
            <a:r>
              <a:rPr dirty="0" sz="4200" spc="-85" b="0">
                <a:solidFill>
                  <a:srgbClr val="2D2D2D"/>
                </a:solidFill>
                <a:latin typeface="Malgun Gothic Semilight"/>
                <a:cs typeface="Malgun Gothic Semilight"/>
              </a:rPr>
              <a:t>deal </a:t>
            </a:r>
            <a:r>
              <a:rPr dirty="0" sz="4200" spc="55" b="0">
                <a:solidFill>
                  <a:srgbClr val="2D2D2D"/>
                </a:solidFill>
                <a:latin typeface="Malgun Gothic Semilight"/>
                <a:cs typeface="Malgun Gothic Semilight"/>
              </a:rPr>
              <a:t>with </a:t>
            </a:r>
            <a:r>
              <a:rPr dirty="0" sz="4200" spc="2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 </a:t>
            </a:r>
            <a:r>
              <a:rPr dirty="0" sz="4200" spc="10" b="0">
                <a:solidFill>
                  <a:srgbClr val="2D2D2D"/>
                </a:solidFill>
                <a:latin typeface="Malgun Gothic Semilight"/>
                <a:cs typeface="Malgun Gothic Semilight"/>
              </a:rPr>
              <a:t>users  </a:t>
            </a:r>
            <a:r>
              <a:rPr dirty="0" sz="4200" spc="-100" b="0">
                <a:solidFill>
                  <a:srgbClr val="2D2D2D"/>
                </a:solidFill>
                <a:latin typeface="Malgun Gothic Semilight"/>
                <a:cs typeface="Malgun Gothic Semilight"/>
              </a:rPr>
              <a:t>and </a:t>
            </a:r>
            <a:r>
              <a:rPr dirty="0" sz="4200" b="0">
                <a:solidFill>
                  <a:srgbClr val="2D2D2D"/>
                </a:solidFill>
                <a:latin typeface="Malgun Gothic Semilight"/>
                <a:cs typeface="Malgun Gothic Semilight"/>
              </a:rPr>
              <a:t>how </a:t>
            </a:r>
            <a:r>
              <a:rPr dirty="0" sz="4200" spc="35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they </a:t>
            </a:r>
            <a:r>
              <a:rPr dirty="0" sz="4200" spc="5" b="0">
                <a:solidFill>
                  <a:srgbClr val="2D2D2D"/>
                </a:solidFill>
                <a:latin typeface="Malgun Gothic Semilight"/>
                <a:cs typeface="Malgun Gothic Semilight"/>
              </a:rPr>
              <a:t>feel </a:t>
            </a:r>
            <a:r>
              <a:rPr dirty="0" sz="4200" spc="15" b="0">
                <a:solidFill>
                  <a:srgbClr val="2D2D2D"/>
                </a:solidFill>
                <a:latin typeface="Malgun Gothic Semilight"/>
                <a:cs typeface="Malgun Gothic Semilight"/>
              </a:rPr>
              <a:t>when </a:t>
            </a:r>
            <a:r>
              <a:rPr dirty="0" sz="4200" spc="35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they </a:t>
            </a:r>
            <a:r>
              <a:rPr dirty="0" sz="4200" spc="-50" b="0">
                <a:solidFill>
                  <a:srgbClr val="2D2D2D"/>
                </a:solidFill>
                <a:latin typeface="Malgun Gothic Semilight"/>
                <a:cs typeface="Malgun Gothic Semilight"/>
              </a:rPr>
              <a:t>are </a:t>
            </a:r>
            <a:r>
              <a:rPr dirty="0" sz="4200" spc="-160" b="0">
                <a:solidFill>
                  <a:srgbClr val="2D2D2D"/>
                </a:solidFill>
                <a:latin typeface="Malgun Gothic Semilight"/>
                <a:cs typeface="Malgun Gothic Semilight"/>
              </a:rPr>
              <a:t>going </a:t>
            </a:r>
            <a:r>
              <a:rPr dirty="0" sz="4200" spc="-6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through  </a:t>
            </a:r>
            <a:r>
              <a:rPr dirty="0" sz="4200" spc="2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these </a:t>
            </a:r>
            <a:r>
              <a:rPr dirty="0" sz="4200" spc="-15" b="0">
                <a:solidFill>
                  <a:srgbClr val="2D2D2D"/>
                </a:solidFill>
                <a:latin typeface="Malgun Gothic Semilight"/>
                <a:cs typeface="Malgun Gothic Semilight"/>
              </a:rPr>
              <a:t>interactions </a:t>
            </a:r>
            <a:r>
              <a:rPr dirty="0" sz="4200" spc="-10" b="0">
                <a:solidFill>
                  <a:srgbClr val="2D2D2D"/>
                </a:solidFill>
                <a:latin typeface="Malgun Gothic Semilight"/>
                <a:cs typeface="Malgun Gothic Semilight"/>
              </a:rPr>
              <a:t>of </a:t>
            </a:r>
            <a:r>
              <a:rPr dirty="0" sz="4200" spc="-30" b="0">
                <a:solidFill>
                  <a:srgbClr val="2D2D2D"/>
                </a:solidFill>
                <a:latin typeface="Malgun Gothic Semilight"/>
                <a:cs typeface="Malgun Gothic Semilight"/>
              </a:rPr>
              <a:t>your product. </a:t>
            </a:r>
            <a:r>
              <a:rPr dirty="0" sz="4200" spc="20" b="0">
                <a:solidFill>
                  <a:srgbClr val="2D2D2D"/>
                </a:solidFill>
                <a:latin typeface="Malgun Gothic Semilight"/>
                <a:cs typeface="Malgun Gothic Semilight"/>
              </a:rPr>
              <a:t>Even </a:t>
            </a:r>
            <a:r>
              <a:rPr dirty="0" sz="4200" spc="-60" b="0">
                <a:solidFill>
                  <a:srgbClr val="2D2D2D"/>
                </a:solidFill>
                <a:latin typeface="Malgun Gothic Semilight"/>
                <a:cs typeface="Malgun Gothic Semilight"/>
              </a:rPr>
              <a:t>minor  </a:t>
            </a:r>
            <a:r>
              <a:rPr dirty="0" sz="4200" spc="-30" b="0">
                <a:solidFill>
                  <a:srgbClr val="2D2D2D"/>
                </a:solidFill>
                <a:latin typeface="Malgun Gothic Semilight"/>
                <a:cs typeface="Malgun Gothic Semilight"/>
              </a:rPr>
              <a:t>details </a:t>
            </a:r>
            <a:r>
              <a:rPr dirty="0" sz="4200" b="0">
                <a:solidFill>
                  <a:srgbClr val="2D2D2D"/>
                </a:solidFill>
                <a:latin typeface="Malgun Gothic Semilight"/>
                <a:cs typeface="Malgun Gothic Semilight"/>
              </a:rPr>
              <a:t>deserve </a:t>
            </a:r>
            <a:r>
              <a:rPr dirty="0" sz="4200" spc="-30" b="0">
                <a:solidFill>
                  <a:srgbClr val="2D2D2D"/>
                </a:solidFill>
                <a:latin typeface="Malgun Gothic Semilight"/>
                <a:cs typeface="Malgun Gothic Semilight"/>
              </a:rPr>
              <a:t>close </a:t>
            </a:r>
            <a:r>
              <a:rPr dirty="0" sz="4200" spc="-20" b="0">
                <a:solidFill>
                  <a:srgbClr val="2D2D2D"/>
                </a:solidFill>
                <a:latin typeface="Malgun Gothic Semilight"/>
                <a:cs typeface="Malgun Gothic Semilight"/>
              </a:rPr>
              <a:t>attention, </a:t>
            </a:r>
            <a:r>
              <a:rPr dirty="0" sz="4200" spc="-45" b="0">
                <a:solidFill>
                  <a:srgbClr val="2D2D2D"/>
                </a:solidFill>
                <a:latin typeface="Malgun Gothic Semilight"/>
                <a:cs typeface="Malgun Gothic Semilight"/>
              </a:rPr>
              <a:t>because </a:t>
            </a:r>
            <a:r>
              <a:rPr dirty="0" sz="4200" spc="2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that </a:t>
            </a:r>
            <a:r>
              <a:rPr dirty="0" sz="4200" b="0">
                <a:solidFill>
                  <a:srgbClr val="2D2D2D"/>
                </a:solidFill>
                <a:latin typeface="Malgun Gothic Semilight"/>
                <a:cs typeface="Malgun Gothic Semilight"/>
              </a:rPr>
              <a:t>is </a:t>
            </a:r>
            <a:r>
              <a:rPr dirty="0" sz="4200" spc="30" b="0">
                <a:solidFill>
                  <a:srgbClr val="2D2D2D"/>
                </a:solidFill>
                <a:latin typeface="Malgun Gothic Semilight"/>
                <a:cs typeface="Malgun Gothic Semilight"/>
              </a:rPr>
              <a:t>what  </a:t>
            </a:r>
            <a:r>
              <a:rPr dirty="0" sz="4200" spc="-160" b="0">
                <a:solidFill>
                  <a:srgbClr val="2D2D2D"/>
                </a:solidFill>
                <a:latin typeface="Malgun Gothic Semilight"/>
                <a:cs typeface="Malgun Gothic Semilight"/>
              </a:rPr>
              <a:t>going </a:t>
            </a:r>
            <a:r>
              <a:rPr dirty="0" sz="4200" b="0">
                <a:solidFill>
                  <a:srgbClr val="2D2D2D"/>
                </a:solidFill>
                <a:latin typeface="Malgun Gothic Semilight"/>
                <a:cs typeface="Malgun Gothic Semilight"/>
              </a:rPr>
              <a:t>to </a:t>
            </a:r>
            <a:r>
              <a:rPr dirty="0" sz="4200" spc="-60" b="0">
                <a:solidFill>
                  <a:srgbClr val="2D2D2D"/>
                </a:solidFill>
                <a:latin typeface="Malgun Gothic Semilight"/>
                <a:cs typeface="Malgun Gothic Semilight"/>
              </a:rPr>
              <a:t>help </a:t>
            </a:r>
            <a:r>
              <a:rPr dirty="0" sz="4200" spc="-45" b="0">
                <a:solidFill>
                  <a:srgbClr val="2D2D2D"/>
                </a:solidFill>
                <a:latin typeface="Malgun Gothic Semilight"/>
                <a:cs typeface="Malgun Gothic Semilight"/>
              </a:rPr>
              <a:t>you </a:t>
            </a:r>
            <a:r>
              <a:rPr dirty="0" sz="4200" spc="-20" b="0">
                <a:solidFill>
                  <a:srgbClr val="2D2D2D"/>
                </a:solidFill>
                <a:latin typeface="Malgun Gothic Semilight"/>
                <a:cs typeface="Malgun Gothic Semilight"/>
              </a:rPr>
              <a:t>out </a:t>
            </a:r>
            <a:r>
              <a:rPr dirty="0" sz="4200" spc="-45" b="0">
                <a:solidFill>
                  <a:srgbClr val="2D2D2D"/>
                </a:solidFill>
                <a:latin typeface="Malgun Gothic Semilight"/>
                <a:cs typeface="Malgun Gothic Semilight"/>
              </a:rPr>
              <a:t>in </a:t>
            </a:r>
            <a:r>
              <a:rPr dirty="0" sz="4200" spc="-75" b="0">
                <a:solidFill>
                  <a:srgbClr val="2D2D2D"/>
                </a:solidFill>
                <a:latin typeface="Malgun Gothic Semilight"/>
                <a:cs typeface="Malgun Gothic Semilight"/>
              </a:rPr>
              <a:t>keeping </a:t>
            </a:r>
            <a:r>
              <a:rPr dirty="0" sz="4200" spc="2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 </a:t>
            </a:r>
            <a:r>
              <a:rPr dirty="0" sz="4200" spc="-15" b="0">
                <a:solidFill>
                  <a:srgbClr val="2D2D2D"/>
                </a:solidFill>
                <a:latin typeface="Malgun Gothic Semilight"/>
                <a:cs typeface="Malgun Gothic Semilight"/>
              </a:rPr>
              <a:t>interactions  </a:t>
            </a:r>
            <a:r>
              <a:rPr dirty="0" sz="4200" spc="-10" b="0">
                <a:solidFill>
                  <a:srgbClr val="2D2D2D"/>
                </a:solidFill>
                <a:latin typeface="Malgun Gothic Semilight"/>
                <a:cs typeface="Malgun Gothic Semilight"/>
              </a:rPr>
              <a:t>easy </a:t>
            </a:r>
            <a:r>
              <a:rPr dirty="0" sz="4200" b="0">
                <a:solidFill>
                  <a:srgbClr val="2D2D2D"/>
                </a:solidFill>
                <a:latin typeface="Malgun Gothic Semilight"/>
                <a:cs typeface="Malgun Gothic Semilight"/>
              </a:rPr>
              <a:t>to </a:t>
            </a:r>
            <a:r>
              <a:rPr dirty="0" sz="4200" spc="-10" b="0">
                <a:solidFill>
                  <a:srgbClr val="2D2D2D"/>
                </a:solidFill>
                <a:latin typeface="Malgun Gothic Semilight"/>
                <a:cs typeface="Malgun Gothic Semilight"/>
              </a:rPr>
              <a:t>use </a:t>
            </a:r>
            <a:r>
              <a:rPr dirty="0" sz="4200" b="0">
                <a:solidFill>
                  <a:srgbClr val="2D2D2D"/>
                </a:solidFill>
                <a:latin typeface="Malgun Gothic Semilight"/>
                <a:cs typeface="Malgun Gothic Semilight"/>
              </a:rPr>
              <a:t>for </a:t>
            </a:r>
            <a:r>
              <a:rPr dirty="0" sz="4200" spc="20" b="0">
                <a:solidFill>
                  <a:srgbClr val="2D2D2D"/>
                </a:solidFill>
                <a:latin typeface="Malgun Gothic Semilight"/>
                <a:cs typeface="Malgun Gothic Semilight"/>
              </a:rPr>
              <a:t>the</a:t>
            </a:r>
            <a:r>
              <a:rPr dirty="0" sz="4200" spc="-35" b="0">
                <a:solidFill>
                  <a:srgbClr val="2D2D2D"/>
                </a:solidFill>
                <a:latin typeface="Malgun Gothic Semilight"/>
                <a:cs typeface="Malgun Gothic Semilight"/>
              </a:rPr>
              <a:t> </a:t>
            </a:r>
            <a:r>
              <a:rPr dirty="0" sz="4200" spc="5" b="0">
                <a:solidFill>
                  <a:srgbClr val="2D2D2D"/>
                </a:solidFill>
                <a:latin typeface="Malgun Gothic Semilight"/>
                <a:cs typeface="Malgun Gothic Semilight"/>
              </a:rPr>
              <a:t>users.</a:t>
            </a:r>
            <a:endParaRPr sz="4200">
              <a:latin typeface="Malgun Gothic Semilight"/>
              <a:cs typeface="Malgun Gothic Semi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935225" y="4371021"/>
            <a:ext cx="4385945" cy="6654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18285" algn="l"/>
              </a:tabLst>
            </a:pPr>
            <a:r>
              <a:rPr dirty="0" sz="4200" spc="-95" b="0">
                <a:solidFill>
                  <a:srgbClr val="2D2D2D"/>
                </a:solidFill>
                <a:latin typeface="Lucida Sans"/>
                <a:cs typeface="Lucida Sans"/>
              </a:rPr>
              <a:t>02	</a:t>
            </a:r>
            <a:r>
              <a:rPr dirty="0" sz="4200" spc="-240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Card</a:t>
            </a:r>
            <a:r>
              <a:rPr dirty="0" sz="4200" spc="-235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 Design</a:t>
            </a:r>
            <a:endParaRPr sz="420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6256000" cy="10160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040568" y="4371021"/>
            <a:ext cx="4176395" cy="6654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17015" algn="l"/>
              </a:tabLst>
            </a:pPr>
            <a:r>
              <a:rPr dirty="0" sz="4200" spc="-100" b="0">
                <a:solidFill>
                  <a:srgbClr val="2D2D2D"/>
                </a:solidFill>
                <a:latin typeface="Lucida Sans"/>
                <a:cs typeface="Lucida Sans"/>
              </a:rPr>
              <a:t>03	</a:t>
            </a:r>
            <a:r>
              <a:rPr dirty="0" sz="4200" spc="-95" b="0">
                <a:solidFill>
                  <a:srgbClr val="2D2D2D"/>
                </a:solidFill>
                <a:latin typeface="Lucida Sans"/>
                <a:cs typeface="Lucida Sans"/>
              </a:rPr>
              <a:t>Flat</a:t>
            </a:r>
            <a:r>
              <a:rPr dirty="0" sz="4200" spc="-225" b="0">
                <a:solidFill>
                  <a:srgbClr val="2D2D2D"/>
                </a:solidFill>
                <a:latin typeface="Lucida Sans"/>
                <a:cs typeface="Lucida Sans"/>
              </a:rPr>
              <a:t> </a:t>
            </a:r>
            <a:r>
              <a:rPr dirty="0" sz="4200" spc="-235" b="0">
                <a:solidFill>
                  <a:srgbClr val="2D2D2D"/>
                </a:solidFill>
                <a:latin typeface="Lucida Sans"/>
                <a:cs typeface="Lucida Sans"/>
              </a:rPr>
              <a:t>Design</a:t>
            </a:r>
            <a:endParaRPr sz="420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6256000" cy="10160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84300" y="1470031"/>
            <a:ext cx="2336800" cy="15494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0" spc="-900"/>
              <a:t>출석</a:t>
            </a:r>
            <a:endParaRPr sz="10000"/>
          </a:p>
        </p:txBody>
      </p:sp>
      <p:sp>
        <p:nvSpPr>
          <p:cNvPr id="4" name="object 4"/>
          <p:cNvSpPr txBox="1"/>
          <p:nvPr/>
        </p:nvSpPr>
        <p:spPr>
          <a:xfrm>
            <a:off x="8257600" y="422569"/>
            <a:ext cx="6537325" cy="366902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74955">
              <a:lnSpc>
                <a:spcPct val="100000"/>
              </a:lnSpc>
              <a:spcBef>
                <a:spcPts val="100"/>
              </a:spcBef>
              <a:tabLst>
                <a:tab pos="5563870" algn="l"/>
              </a:tabLst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r>
              <a:rPr dirty="0" sz="3000" b="1">
                <a:solidFill>
                  <a:srgbClr val="0000FF"/>
                </a:solidFill>
                <a:latin typeface="Malgun Gothic"/>
                <a:cs typeface="Malgun Gothic"/>
              </a:rPr>
              <a:t>	</a:t>
            </a: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</a:pPr>
            <a:endParaRPr sz="3300">
              <a:latin typeface="Times New Roman"/>
              <a:cs typeface="Times New Roman"/>
            </a:endParaRPr>
          </a:p>
          <a:p>
            <a:pPr marL="287655" indent="-274955">
              <a:lnSpc>
                <a:spcPct val="100000"/>
              </a:lnSpc>
              <a:spcBef>
                <a:spcPts val="2095"/>
              </a:spcBef>
              <a:buChar char="-"/>
              <a:tabLst>
                <a:tab pos="288290" algn="l"/>
              </a:tabLst>
            </a:pPr>
            <a:r>
              <a:rPr dirty="0" sz="3200" spc="-10" b="1">
                <a:solidFill>
                  <a:srgbClr val="0000FF"/>
                </a:solidFill>
                <a:latin typeface="Malgun Gothic"/>
                <a:cs typeface="Malgun Gothic"/>
              </a:rPr>
              <a:t>19시 </a:t>
            </a:r>
            <a:r>
              <a:rPr dirty="0" sz="3200" spc="-125" b="1">
                <a:solidFill>
                  <a:srgbClr val="0000FF"/>
                </a:solidFill>
                <a:latin typeface="Malgun Gothic"/>
                <a:cs typeface="Malgun Gothic"/>
              </a:rPr>
              <a:t>45분부터</a:t>
            </a:r>
            <a:r>
              <a:rPr dirty="0" sz="3200" spc="-72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입실 시 지각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출석은 </a:t>
            </a:r>
            <a:r>
              <a:rPr dirty="0" sz="3200" spc="30" b="1">
                <a:solidFill>
                  <a:srgbClr val="0000FF"/>
                </a:solidFill>
                <a:latin typeface="Malgun Gothic"/>
                <a:cs typeface="Malgun Gothic"/>
              </a:rPr>
              <a:t>1점,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지각은</a:t>
            </a:r>
            <a:r>
              <a:rPr dirty="0" sz="3200" spc="-7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70" b="1">
                <a:solidFill>
                  <a:srgbClr val="0000FF"/>
                </a:solidFill>
                <a:latin typeface="Malgun Gothic"/>
                <a:cs typeface="Malgun Gothic"/>
              </a:rPr>
              <a:t>0.01점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상반기 회의 </a:t>
            </a:r>
            <a:r>
              <a:rPr dirty="0" sz="3200" spc="-145" b="1">
                <a:solidFill>
                  <a:srgbClr val="0000FF"/>
                </a:solidFill>
                <a:latin typeface="Malgun Gothic"/>
                <a:cs typeface="Malgun Gothic"/>
              </a:rPr>
              <a:t>½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불참시</a:t>
            </a:r>
            <a:r>
              <a:rPr dirty="0" sz="3200" spc="-59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제명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봄학기</a:t>
            </a:r>
            <a:r>
              <a:rPr dirty="0" sz="3200" spc="-33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450" b="1">
                <a:solidFill>
                  <a:srgbClr val="0000FF"/>
                </a:solidFill>
                <a:latin typeface="Malgun Gothic"/>
                <a:cs typeface="Malgun Gothic"/>
              </a:rPr>
              <a:t>:</a:t>
            </a:r>
            <a:r>
              <a:rPr dirty="0" sz="3200" spc="-3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10" b="1">
                <a:solidFill>
                  <a:srgbClr val="0000FF"/>
                </a:solidFill>
                <a:latin typeface="Malgun Gothic"/>
                <a:cs typeface="Malgun Gothic"/>
              </a:rPr>
              <a:t>13회</a:t>
            </a:r>
            <a:r>
              <a:rPr dirty="0" sz="3200" spc="-3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145" b="1">
                <a:solidFill>
                  <a:srgbClr val="0000FF"/>
                </a:solidFill>
                <a:latin typeface="Malgun Gothic"/>
                <a:cs typeface="Malgun Gothic"/>
              </a:rPr>
              <a:t>/</a:t>
            </a:r>
            <a:r>
              <a:rPr dirty="0" sz="3200" spc="-3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여름학기</a:t>
            </a:r>
            <a:r>
              <a:rPr dirty="0" sz="3200" spc="-3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450" b="1">
                <a:solidFill>
                  <a:srgbClr val="0000FF"/>
                </a:solidFill>
                <a:latin typeface="Malgun Gothic"/>
                <a:cs typeface="Malgun Gothic"/>
              </a:rPr>
              <a:t>:</a:t>
            </a:r>
            <a:r>
              <a:rPr dirty="0" sz="3200" spc="-33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10" b="1">
                <a:solidFill>
                  <a:srgbClr val="0000FF"/>
                </a:solidFill>
                <a:latin typeface="Malgun Gothic"/>
                <a:cs typeface="Malgun Gothic"/>
              </a:rPr>
              <a:t>12회</a:t>
            </a:r>
            <a:endParaRPr sz="3200"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6256000" cy="10160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02882" y="4371021"/>
            <a:ext cx="5650230" cy="6654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38605" algn="l"/>
              </a:tabLst>
            </a:pPr>
            <a:r>
              <a:rPr dirty="0" sz="4200" spc="-10" b="0">
                <a:solidFill>
                  <a:srgbClr val="2D2D2D"/>
                </a:solidFill>
                <a:latin typeface="Lucida Sans"/>
                <a:cs typeface="Lucida Sans"/>
              </a:rPr>
              <a:t>04	</a:t>
            </a:r>
            <a:r>
              <a:rPr dirty="0" sz="4200" spc="-145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Smart</a:t>
            </a:r>
            <a:r>
              <a:rPr dirty="0" sz="4200" spc="-204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 </a:t>
            </a:r>
            <a:r>
              <a:rPr dirty="0" sz="4200" spc="-175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Navigation</a:t>
            </a:r>
            <a:endParaRPr sz="420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92575" y="4044716"/>
            <a:ext cx="2858145" cy="22738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16707" y="4427221"/>
            <a:ext cx="6654165" cy="6654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07490" algn="l"/>
              </a:tabLst>
            </a:pPr>
            <a:r>
              <a:rPr dirty="0" sz="4200" spc="-135" b="0">
                <a:solidFill>
                  <a:srgbClr val="2D2D2D"/>
                </a:solidFill>
                <a:latin typeface="Lucida Sans"/>
                <a:cs typeface="Lucida Sans"/>
              </a:rPr>
              <a:t>05	</a:t>
            </a:r>
            <a:r>
              <a:rPr dirty="0" sz="4200" spc="-220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High </a:t>
            </a:r>
            <a:r>
              <a:rPr dirty="0" sz="4200" spc="-170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Definition</a:t>
            </a:r>
            <a:r>
              <a:rPr dirty="0" sz="4200" spc="-145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 </a:t>
            </a:r>
            <a:r>
              <a:rPr dirty="0" sz="4200" spc="-200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Visual</a:t>
            </a:r>
            <a:endParaRPr sz="420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77284" y="4427221"/>
            <a:ext cx="5702300" cy="6654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38605" algn="l"/>
              </a:tabLst>
            </a:pPr>
            <a:r>
              <a:rPr dirty="0" sz="4200" spc="-15" b="0">
                <a:solidFill>
                  <a:srgbClr val="2D2D2D"/>
                </a:solidFill>
                <a:latin typeface="Lucida Sans"/>
                <a:cs typeface="Lucida Sans"/>
              </a:rPr>
              <a:t>06	</a:t>
            </a:r>
            <a:r>
              <a:rPr dirty="0" sz="4200" spc="-175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Breaking </a:t>
            </a:r>
            <a:r>
              <a:rPr dirty="0" sz="4200" spc="-110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the</a:t>
            </a:r>
            <a:r>
              <a:rPr dirty="0" sz="4200" spc="-195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 </a:t>
            </a:r>
            <a:r>
              <a:rPr dirty="0" sz="4200" spc="-200" b="0">
                <a:solidFill>
                  <a:srgbClr val="2D2D2D"/>
                </a:solidFill>
                <a:latin typeface="Lucida Sans"/>
                <a:cs typeface="Lucida Sans"/>
                <a:hlinkClick r:id="rId2"/>
              </a:rPr>
              <a:t>Grid</a:t>
            </a:r>
            <a:endParaRPr sz="420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6256000" cy="10160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5900" y="422569"/>
            <a:ext cx="24841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5"/>
              <a:t>Mar </a:t>
            </a:r>
            <a:r>
              <a:rPr dirty="0" spc="160"/>
              <a:t>27,</a:t>
            </a:r>
            <a:r>
              <a:rPr dirty="0" spc="-670"/>
              <a:t> </a:t>
            </a:r>
            <a:r>
              <a:rPr dirty="0" spc="120"/>
              <a:t>2018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4300" y="1470031"/>
            <a:ext cx="3492500" cy="3073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0000" spc="-900" b="1">
                <a:solidFill>
                  <a:srgbClr val="0000FF"/>
                </a:solidFill>
                <a:latin typeface="Malgun Gothic"/>
                <a:cs typeface="Malgun Gothic"/>
              </a:rPr>
              <a:t>발표  </a:t>
            </a:r>
            <a:r>
              <a:rPr dirty="0" sz="10000" spc="-900" b="1">
                <a:solidFill>
                  <a:srgbClr val="0000FF"/>
                </a:solidFill>
                <a:latin typeface="Malgun Gothic"/>
                <a:cs typeface="Malgun Gothic"/>
              </a:rPr>
              <a:t>가이드</a:t>
            </a:r>
            <a:endParaRPr sz="100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257600" y="422569"/>
            <a:ext cx="6537325" cy="69964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74955">
              <a:lnSpc>
                <a:spcPct val="100000"/>
              </a:lnSpc>
              <a:spcBef>
                <a:spcPts val="100"/>
              </a:spcBef>
              <a:tabLst>
                <a:tab pos="5563870" algn="l"/>
              </a:tabLst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r>
              <a:rPr dirty="0" sz="3000" b="1">
                <a:solidFill>
                  <a:srgbClr val="0000FF"/>
                </a:solidFill>
                <a:latin typeface="Malgun Gothic"/>
                <a:cs typeface="Malgun Gothic"/>
              </a:rPr>
              <a:t>	</a:t>
            </a: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700">
              <a:latin typeface="Times New Roman"/>
              <a:cs typeface="Times New Roman"/>
            </a:endParaRPr>
          </a:p>
          <a:p>
            <a:pPr marL="270510" marR="988060" indent="-257810">
              <a:lnSpc>
                <a:spcPct val="145000"/>
              </a:lnSpc>
              <a:buChar char="-"/>
              <a:tabLst>
                <a:tab pos="271145" algn="l"/>
              </a:tabLst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부여된 발표 주제를 </a:t>
            </a:r>
            <a:r>
              <a:rPr dirty="0" sz="3000" spc="-75" b="1">
                <a:solidFill>
                  <a:srgbClr val="0000FF"/>
                </a:solidFill>
                <a:latin typeface="Malgun Gothic"/>
                <a:cs typeface="Malgun Gothic"/>
              </a:rPr>
              <a:t>5분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분량으로  시청각 자료와 함께</a:t>
            </a:r>
            <a:r>
              <a:rPr dirty="0" sz="3000" spc="-45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00" b="1">
                <a:solidFill>
                  <a:srgbClr val="0000FF"/>
                </a:solidFill>
                <a:latin typeface="Malgun Gothic"/>
                <a:cs typeface="Malgun Gothic"/>
              </a:rPr>
              <a:t>준비해주세요.</a:t>
            </a:r>
            <a:endParaRPr sz="3000">
              <a:latin typeface="Malgun Gothic"/>
              <a:cs typeface="Malgun Gothic"/>
            </a:endParaRPr>
          </a:p>
          <a:p>
            <a:pPr marL="270510" marR="301625" indent="-257810">
              <a:lnSpc>
                <a:spcPct val="145000"/>
              </a:lnSpc>
              <a:buChar char="-"/>
              <a:tabLst>
                <a:tab pos="271145" algn="l"/>
              </a:tabLst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권장</a:t>
            </a:r>
            <a:r>
              <a:rPr dirty="0" sz="3000" spc="-32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파일</a:t>
            </a:r>
            <a:r>
              <a:rPr dirty="0" sz="3000" spc="-32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포맷은</a:t>
            </a:r>
            <a:r>
              <a:rPr dirty="0" sz="3000" spc="-3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b="1">
                <a:solidFill>
                  <a:srgbClr val="0000FF"/>
                </a:solidFill>
                <a:latin typeface="Malgun Gothic"/>
                <a:cs typeface="Malgun Gothic"/>
              </a:rPr>
              <a:t>pdf,</a:t>
            </a:r>
            <a:r>
              <a:rPr dirty="0" sz="3000" spc="-32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40" b="1">
                <a:solidFill>
                  <a:srgbClr val="0000FF"/>
                </a:solidFill>
                <a:latin typeface="Malgun Gothic"/>
                <a:cs typeface="Malgun Gothic"/>
              </a:rPr>
              <a:t>flv,</a:t>
            </a:r>
            <a:r>
              <a:rPr dirty="0" sz="3000" spc="-32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80" b="1">
                <a:solidFill>
                  <a:srgbClr val="0000FF"/>
                </a:solidFill>
                <a:latin typeface="Malgun Gothic"/>
                <a:cs typeface="Malgun Gothic"/>
              </a:rPr>
              <a:t>mp4,</a:t>
            </a:r>
            <a:r>
              <a:rPr dirty="0" sz="3000" spc="-3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60" b="1">
                <a:solidFill>
                  <a:srgbClr val="0000FF"/>
                </a:solidFill>
                <a:latin typeface="Malgun Gothic"/>
                <a:cs typeface="Malgun Gothic"/>
              </a:rPr>
              <a:t>jpg,  </a:t>
            </a:r>
            <a:r>
              <a:rPr dirty="0" sz="3000" spc="-90" b="1">
                <a:solidFill>
                  <a:srgbClr val="0000FF"/>
                </a:solidFill>
                <a:latin typeface="Malgun Gothic"/>
                <a:cs typeface="Malgun Gothic"/>
              </a:rPr>
              <a:t>png입니다.</a:t>
            </a:r>
            <a:endParaRPr sz="3000">
              <a:latin typeface="Malgun Gothic"/>
              <a:cs typeface="Malgun Gothic"/>
            </a:endParaRPr>
          </a:p>
          <a:p>
            <a:pPr algn="just" marL="270510" marR="546100" indent="-257810">
              <a:lnSpc>
                <a:spcPct val="145000"/>
              </a:lnSpc>
              <a:buChar char="-"/>
              <a:tabLst>
                <a:tab pos="271145" algn="l"/>
              </a:tabLst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해당 분야를 완벽히 발표할 필요 없이  특정 부분만 소개하는 식으로</a:t>
            </a:r>
            <a:r>
              <a:rPr dirty="0" sz="3000" spc="-50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45" b="1">
                <a:solidFill>
                  <a:srgbClr val="0000FF"/>
                </a:solidFill>
                <a:latin typeface="Malgun Gothic"/>
                <a:cs typeface="Malgun Gothic"/>
              </a:rPr>
              <a:t>하세요. 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관심있는 부분만 발표해도</a:t>
            </a:r>
            <a:r>
              <a:rPr dirty="0" sz="3000" spc="-44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170" b="1">
                <a:solidFill>
                  <a:srgbClr val="0000FF"/>
                </a:solidFill>
                <a:latin typeface="Malgun Gothic"/>
                <a:cs typeface="Malgun Gothic"/>
              </a:rPr>
              <a:t>좋습니다.</a:t>
            </a:r>
            <a:endParaRPr sz="3000">
              <a:latin typeface="Malgun Gothic"/>
              <a:cs typeface="Malgun Gothic"/>
            </a:endParaRPr>
          </a:p>
          <a:p>
            <a:pPr marL="270510" indent="-257810">
              <a:lnSpc>
                <a:spcPct val="100000"/>
              </a:lnSpc>
              <a:spcBef>
                <a:spcPts val="1620"/>
              </a:spcBef>
              <a:buChar char="-"/>
              <a:tabLst>
                <a:tab pos="271145" algn="l"/>
              </a:tabLst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부여된 날짜에 발표가 어려운</a:t>
            </a:r>
            <a:r>
              <a:rPr dirty="0" sz="3000" spc="-44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경우</a:t>
            </a:r>
            <a:endParaRPr sz="3000">
              <a:latin typeface="Malgun Gothic"/>
              <a:cs typeface="Malgun Gothic"/>
            </a:endParaRPr>
          </a:p>
          <a:p>
            <a:pPr marL="270510">
              <a:lnSpc>
                <a:spcPct val="100000"/>
              </a:lnSpc>
              <a:spcBef>
                <a:spcPts val="1620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꼭</a:t>
            </a:r>
            <a:r>
              <a:rPr dirty="0" sz="3000" spc="-44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300" b="1">
                <a:solidFill>
                  <a:srgbClr val="0000FF"/>
                </a:solidFill>
                <a:latin typeface="Malgun Gothic"/>
                <a:cs typeface="Malgun Gothic"/>
              </a:rPr>
              <a:t>다른</a:t>
            </a:r>
            <a:r>
              <a:rPr dirty="0" sz="3000" spc="-434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310" b="1">
                <a:solidFill>
                  <a:srgbClr val="0000FF"/>
                </a:solidFill>
                <a:latin typeface="Malgun Gothic"/>
                <a:cs typeface="Malgun Gothic"/>
              </a:rPr>
              <a:t>사람과</a:t>
            </a:r>
            <a:r>
              <a:rPr dirty="0" sz="3000" spc="-434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300" b="1">
                <a:solidFill>
                  <a:srgbClr val="0000FF"/>
                </a:solidFill>
                <a:latin typeface="Malgun Gothic"/>
                <a:cs typeface="Malgun Gothic"/>
              </a:rPr>
              <a:t>발표</a:t>
            </a:r>
            <a:r>
              <a:rPr dirty="0" sz="3000" spc="-44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310" b="1">
                <a:solidFill>
                  <a:srgbClr val="0000FF"/>
                </a:solidFill>
                <a:latin typeface="Malgun Gothic"/>
                <a:cs typeface="Malgun Gothic"/>
              </a:rPr>
              <a:t>날짜를</a:t>
            </a:r>
            <a:r>
              <a:rPr dirty="0" sz="3000" spc="-434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45" b="1">
                <a:solidFill>
                  <a:srgbClr val="0000FF"/>
                </a:solidFill>
                <a:latin typeface="Malgun Gothic"/>
                <a:cs typeface="Malgun Gothic"/>
              </a:rPr>
              <a:t>바꿔주세요.</a:t>
            </a:r>
            <a:endParaRPr sz="3000"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98600" y="492419"/>
            <a:ext cx="13283565" cy="42100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3150"/>
              </a:lnSpc>
              <a:tabLst>
                <a:tab pos="7033895" algn="l"/>
                <a:tab pos="12322810" algn="l"/>
              </a:tabLst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r>
              <a:rPr dirty="0" sz="3000" b="1">
                <a:solidFill>
                  <a:srgbClr val="0000FF"/>
                </a:solidFill>
                <a:latin typeface="Malgun Gothic"/>
                <a:cs typeface="Malgun Gothic"/>
              </a:rPr>
              <a:t>	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r>
              <a:rPr dirty="0" sz="3000" b="1">
                <a:solidFill>
                  <a:srgbClr val="0000FF"/>
                </a:solidFill>
                <a:latin typeface="Malgun Gothic"/>
                <a:cs typeface="Malgun Gothic"/>
              </a:rPr>
              <a:t>	</a:t>
            </a: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6256000" cy="10160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5900" y="422569"/>
            <a:ext cx="2484120" cy="482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5"/>
              <a:t>Mar </a:t>
            </a:r>
            <a:r>
              <a:rPr dirty="0" spc="160"/>
              <a:t>27,</a:t>
            </a:r>
            <a:r>
              <a:rPr dirty="0" spc="-670"/>
              <a:t> </a:t>
            </a:r>
            <a:r>
              <a:rPr dirty="0" spc="120"/>
              <a:t>2018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84300" y="1491231"/>
            <a:ext cx="5930900" cy="52317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2442845">
              <a:lnSpc>
                <a:spcPct val="100000"/>
              </a:lnSpc>
              <a:spcBef>
                <a:spcPts val="100"/>
              </a:spcBef>
            </a:pPr>
            <a:r>
              <a:rPr dirty="0" sz="10000" spc="-670" b="1">
                <a:solidFill>
                  <a:srgbClr val="0000FF"/>
                </a:solidFill>
                <a:latin typeface="Malgun Gothic"/>
                <a:cs typeface="Malgun Gothic"/>
              </a:rPr>
              <a:t>그래픽  디자인  </a:t>
            </a:r>
            <a:r>
              <a:rPr dirty="0" sz="10000" spc="375" b="1">
                <a:solidFill>
                  <a:srgbClr val="0000FF"/>
                </a:solidFill>
                <a:latin typeface="Malgun Gothic"/>
                <a:cs typeface="Malgun Gothic"/>
              </a:rPr>
              <a:t>#1</a:t>
            </a:r>
            <a:endParaRPr sz="10000">
              <a:latin typeface="Malgun Gothic"/>
              <a:cs typeface="Malgun Gothic"/>
            </a:endParaRPr>
          </a:p>
          <a:p>
            <a:pPr algn="just" marL="12700">
              <a:lnSpc>
                <a:spcPct val="100000"/>
              </a:lnSpc>
              <a:spcBef>
                <a:spcPts val="1390"/>
              </a:spcBef>
            </a:pPr>
            <a:r>
              <a:rPr dirty="0" sz="3000" spc="75" b="1">
                <a:solidFill>
                  <a:srgbClr val="0000FF"/>
                </a:solidFill>
                <a:latin typeface="Malgun Gothic"/>
                <a:cs typeface="Malgun Gothic"/>
              </a:rPr>
              <a:t>https://trello.com/b/T7y9wvPY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9547415" y="1735700"/>
            <a:ext cx="5234685" cy="69154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384300" y="1470031"/>
            <a:ext cx="3492500" cy="30734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0000" spc="-670"/>
              <a:t>심경의  </a:t>
            </a:r>
            <a:r>
              <a:rPr dirty="0" sz="10000" spc="-900"/>
              <a:t>변화</a:t>
            </a:r>
            <a:endParaRPr sz="10000"/>
          </a:p>
        </p:txBody>
      </p:sp>
      <p:sp>
        <p:nvSpPr>
          <p:cNvPr id="7" name="object 7"/>
          <p:cNvSpPr txBox="1"/>
          <p:nvPr/>
        </p:nvSpPr>
        <p:spPr>
          <a:xfrm>
            <a:off x="8257600" y="422569"/>
            <a:ext cx="6662420" cy="366902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74955">
              <a:lnSpc>
                <a:spcPct val="100000"/>
              </a:lnSpc>
              <a:spcBef>
                <a:spcPts val="100"/>
              </a:spcBef>
              <a:tabLst>
                <a:tab pos="5563870" algn="l"/>
              </a:tabLst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3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	</a:t>
            </a: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</a:pPr>
            <a:endParaRPr sz="3300">
              <a:latin typeface="Times New Roman"/>
              <a:cs typeface="Times New Roman"/>
            </a:endParaRPr>
          </a:p>
          <a:p>
            <a:pPr marL="287655" indent="-274955">
              <a:lnSpc>
                <a:spcPct val="100000"/>
              </a:lnSpc>
              <a:spcBef>
                <a:spcPts val="2095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한 사람 당 </a:t>
            </a:r>
            <a:r>
              <a:rPr dirty="0" sz="3200" spc="125" b="1">
                <a:solidFill>
                  <a:srgbClr val="0000FF"/>
                </a:solidFill>
                <a:latin typeface="Malgun Gothic"/>
                <a:cs typeface="Malgun Gothic"/>
              </a:rPr>
              <a:t>30 </a:t>
            </a:r>
            <a:r>
              <a:rPr dirty="0" sz="3200" spc="-385" b="1">
                <a:solidFill>
                  <a:srgbClr val="0000FF"/>
                </a:solidFill>
                <a:latin typeface="Malgun Gothic"/>
                <a:cs typeface="Malgun Gothic"/>
              </a:rPr>
              <a:t>~ </a:t>
            </a:r>
            <a:r>
              <a:rPr dirty="0" sz="3200" spc="-10" b="1">
                <a:solidFill>
                  <a:srgbClr val="0000FF"/>
                </a:solidFill>
                <a:latin typeface="Malgun Gothic"/>
                <a:cs typeface="Malgun Gothic"/>
              </a:rPr>
              <a:t>60초</a:t>
            </a:r>
            <a:r>
              <a:rPr dirty="0" sz="3200" spc="-84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씩</a:t>
            </a:r>
            <a:endParaRPr sz="3200">
              <a:latin typeface="Malgun Gothic"/>
              <a:cs typeface="Malgun Gothic"/>
            </a:endParaRPr>
          </a:p>
          <a:p>
            <a:pPr marL="287655" marR="5080" indent="-274955">
              <a:lnSpc>
                <a:spcPct val="133300"/>
              </a:lnSpc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최근에 느낀 심경이나 환경의 변화  근황이나 관심사에 대해</a:t>
            </a:r>
            <a:r>
              <a:rPr dirty="0" sz="3200" spc="-47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10" b="1">
                <a:solidFill>
                  <a:srgbClr val="0000FF"/>
                </a:solidFill>
                <a:latin typeface="Malgun Gothic"/>
                <a:cs typeface="Malgun Gothic"/>
              </a:rPr>
              <a:t>말씀해주세요.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본인의 </a:t>
            </a:r>
            <a:r>
              <a:rPr dirty="0" sz="3200" spc="-110" b="1">
                <a:solidFill>
                  <a:srgbClr val="0000FF"/>
                </a:solidFill>
                <a:latin typeface="Malgun Gothic"/>
                <a:cs typeface="Malgun Gothic"/>
              </a:rPr>
              <a:t>감정,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기분 위주로</a:t>
            </a:r>
            <a:r>
              <a:rPr dirty="0" sz="3200" spc="-64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180" b="1">
                <a:solidFill>
                  <a:srgbClr val="0000FF"/>
                </a:solidFill>
                <a:latin typeface="Malgun Gothic"/>
                <a:cs typeface="Malgun Gothic"/>
              </a:rPr>
              <a:t>말합시다.</a:t>
            </a:r>
            <a:endParaRPr sz="3200">
              <a:latin typeface="Malgun Gothic"/>
              <a:cs typeface="Malgun Gothic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270303" y="4314291"/>
            <a:ext cx="3361054" cy="419100"/>
          </a:xfrm>
          <a:prstGeom prst="rect">
            <a:avLst/>
          </a:prstGeom>
          <a:solidFill>
            <a:srgbClr val="FFFF00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3265"/>
              </a:lnSpc>
            </a:pPr>
            <a:r>
              <a:rPr dirty="0" sz="3200" spc="45" b="1">
                <a:solidFill>
                  <a:srgbClr val="0000FF"/>
                </a:solidFill>
                <a:latin typeface="Malgun Gothic"/>
                <a:cs typeface="Malgun Gothic"/>
              </a:rPr>
              <a:t>-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시간</a:t>
            </a:r>
            <a:r>
              <a:rPr dirty="0" sz="3200" spc="-7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엄수해주세욧</a:t>
            </a:r>
            <a:endParaRPr sz="3200"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809344" y="422569"/>
            <a:ext cx="98551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95" b="1">
                <a:solidFill>
                  <a:srgbClr val="0000FF"/>
                </a:solidFill>
                <a:latin typeface="Malgun Gothic"/>
                <a:cs typeface="Malgun Gothic"/>
              </a:rPr>
              <a:t>R723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261298" y="1714500"/>
            <a:ext cx="5937885" cy="419100"/>
          </a:xfrm>
          <a:custGeom>
            <a:avLst/>
            <a:gdLst/>
            <a:ahLst/>
            <a:cxnLst/>
            <a:rect l="l" t="t" r="r" b="b"/>
            <a:pathLst>
              <a:path w="5937884" h="419100">
                <a:moveTo>
                  <a:pt x="0" y="418706"/>
                </a:moveTo>
                <a:lnTo>
                  <a:pt x="5937300" y="418706"/>
                </a:lnTo>
                <a:lnTo>
                  <a:pt x="5937300" y="0"/>
                </a:lnTo>
                <a:lnTo>
                  <a:pt x="0" y="0"/>
                </a:lnTo>
                <a:lnTo>
                  <a:pt x="0" y="418706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384300" y="1470031"/>
            <a:ext cx="3492500" cy="3073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0000" spc="-670" b="1">
                <a:solidFill>
                  <a:srgbClr val="0000FF"/>
                </a:solidFill>
                <a:latin typeface="Malgun Gothic"/>
                <a:cs typeface="Malgun Gothic"/>
              </a:rPr>
              <a:t>퓨휴전  </a:t>
            </a:r>
            <a:r>
              <a:rPr dirty="0" sz="10000" spc="-900" b="1">
                <a:solidFill>
                  <a:srgbClr val="0000FF"/>
                </a:solidFill>
                <a:latin typeface="Malgun Gothic"/>
                <a:cs typeface="Malgun Gothic"/>
              </a:rPr>
              <a:t>리뷰</a:t>
            </a:r>
            <a:endParaRPr sz="10000">
              <a:latin typeface="Malgun Gothic"/>
              <a:cs typeface="Malgun Gothic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257600" y="1627634"/>
            <a:ext cx="580326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45" b="1">
                <a:solidFill>
                  <a:srgbClr val="0000FF"/>
                </a:solidFill>
                <a:latin typeface="Malgun Gothic"/>
                <a:cs typeface="Malgun Gothic"/>
              </a:rPr>
              <a:t>-</a:t>
            </a:r>
            <a:r>
              <a:rPr dirty="0" sz="3200" spc="-57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앞으로 신청은 전시 할 사람만 </a:t>
            </a:r>
            <a:r>
              <a:rPr dirty="0" sz="3200" spc="-420" b="1">
                <a:solidFill>
                  <a:srgbClr val="0000FF"/>
                </a:solidFill>
                <a:latin typeface="Malgun Gothic"/>
                <a:cs typeface="Malgun Gothic"/>
              </a:rPr>
              <a:t>^^!</a:t>
            </a:r>
            <a:endParaRPr sz="3200">
              <a:latin typeface="Malgun Gothic"/>
              <a:cs typeface="Malgun Gothic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257600" y="2115315"/>
            <a:ext cx="6597650" cy="1976120"/>
          </a:xfrm>
          <a:prstGeom prst="rect">
            <a:avLst/>
          </a:prstGeom>
        </p:spPr>
        <p:txBody>
          <a:bodyPr wrap="square" lIns="0" tIns="175260" rIns="0" bIns="0" rtlCol="0" vert="horz">
            <a:spAutoFit/>
          </a:bodyPr>
          <a:lstStyle/>
          <a:p>
            <a:pPr marL="287655" indent="-274955">
              <a:lnSpc>
                <a:spcPct val="100000"/>
              </a:lnSpc>
              <a:spcBef>
                <a:spcPts val="13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전시 안하는 사람도 전시 일을 도울</a:t>
            </a:r>
            <a:r>
              <a:rPr dirty="0" sz="3200" spc="-5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15" b="1">
                <a:solidFill>
                  <a:srgbClr val="0000FF"/>
                </a:solidFill>
                <a:latin typeface="Malgun Gothic"/>
                <a:cs typeface="Malgun Gothic"/>
              </a:rPr>
              <a:t>것.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전시 참여 인원 위주로 일</a:t>
            </a:r>
            <a:r>
              <a:rPr dirty="0" sz="3200" spc="-484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110" b="1">
                <a:solidFill>
                  <a:srgbClr val="0000FF"/>
                </a:solidFill>
                <a:latin typeface="Malgun Gothic"/>
                <a:cs typeface="Malgun Gothic"/>
              </a:rPr>
              <a:t>분배.</a:t>
            </a:r>
            <a:endParaRPr sz="3200">
              <a:latin typeface="Malgun Gothic"/>
              <a:cs typeface="Malgun Gothic"/>
            </a:endParaRPr>
          </a:p>
          <a:p>
            <a:pPr marL="287655" indent="-274955">
              <a:lnSpc>
                <a:spcPct val="100000"/>
              </a:lnSpc>
              <a:spcBef>
                <a:spcPts val="1280"/>
              </a:spcBef>
              <a:buChar char="-"/>
              <a:tabLst>
                <a:tab pos="288290" algn="l"/>
              </a:tabLst>
            </a:pPr>
            <a:r>
              <a:rPr dirty="0" sz="3200" spc="-290" b="1">
                <a:solidFill>
                  <a:srgbClr val="0000FF"/>
                </a:solidFill>
                <a:latin typeface="Malgun Gothic"/>
                <a:cs typeface="Malgun Gothic"/>
              </a:rPr>
              <a:t>참여자의 말을</a:t>
            </a:r>
            <a:r>
              <a:rPr dirty="0" sz="3200" spc="-3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200" spc="-200" b="1">
                <a:solidFill>
                  <a:srgbClr val="0000FF"/>
                </a:solidFill>
                <a:latin typeface="Malgun Gothic"/>
                <a:cs typeface="Malgun Gothic"/>
              </a:rPr>
              <a:t>들어봅시다.</a:t>
            </a:r>
            <a:endParaRPr sz="3200"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360275">
              <a:lnSpc>
                <a:spcPct val="100000"/>
              </a:lnSpc>
              <a:spcBef>
                <a:spcPts val="100"/>
              </a:spcBef>
            </a:pPr>
            <a:r>
              <a:rPr dirty="0" spc="95"/>
              <a:t>R723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546972" y="1877111"/>
            <a:ext cx="4864100" cy="67405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647700" marR="1356995">
              <a:lnSpc>
                <a:spcPct val="129200"/>
              </a:lnSpc>
              <a:spcBef>
                <a:spcPts val="95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신청 인원 </a:t>
            </a:r>
            <a:r>
              <a:rPr dirty="0" sz="3000" spc="420" b="1">
                <a:solidFill>
                  <a:srgbClr val="0000FF"/>
                </a:solidFill>
                <a:latin typeface="Malgun Gothic"/>
                <a:cs typeface="Malgun Gothic"/>
              </a:rPr>
              <a:t>: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12 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실제 작업 인원 </a:t>
            </a:r>
            <a:r>
              <a:rPr dirty="0" sz="3000" spc="420" b="1">
                <a:solidFill>
                  <a:srgbClr val="0000FF"/>
                </a:solidFill>
                <a:latin typeface="Malgun Gothic"/>
                <a:cs typeface="Malgun Gothic"/>
              </a:rPr>
              <a:t>:</a:t>
            </a:r>
            <a:r>
              <a:rPr dirty="0" sz="3000" spc="-5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6</a:t>
            </a:r>
            <a:endParaRPr sz="30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</a:pPr>
            <a:endParaRPr sz="3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150">
              <a:latin typeface="Times New Roman"/>
              <a:cs typeface="Times New Roman"/>
            </a:endParaRPr>
          </a:p>
          <a:p>
            <a:pPr marL="647700">
              <a:lnSpc>
                <a:spcPct val="100000"/>
              </a:lnSpc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리셉션</a:t>
            </a:r>
            <a:r>
              <a:rPr dirty="0" sz="3000" spc="-31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지키미</a:t>
            </a:r>
            <a:endParaRPr sz="300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이예린 </a:t>
            </a:r>
            <a:r>
              <a:rPr dirty="0" sz="3000" spc="-135" b="1">
                <a:solidFill>
                  <a:srgbClr val="0000FF"/>
                </a:solidFill>
                <a:latin typeface="Malgun Gothic"/>
                <a:cs typeface="Malgun Gothic"/>
              </a:rPr>
              <a:t>(금 </a:t>
            </a:r>
            <a:r>
              <a:rPr dirty="0" sz="3000" spc="180" b="1">
                <a:solidFill>
                  <a:srgbClr val="0000FF"/>
                </a:solidFill>
                <a:latin typeface="Malgun Gothic"/>
                <a:cs typeface="Malgun Gothic"/>
              </a:rPr>
              <a:t>14:00</a:t>
            </a:r>
            <a:r>
              <a:rPr dirty="0" sz="3000" spc="-49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 </a:t>
            </a:r>
            <a:r>
              <a:rPr dirty="0" sz="3000" spc="150" b="1">
                <a:solidFill>
                  <a:srgbClr val="0000FF"/>
                </a:solidFill>
                <a:latin typeface="Malgun Gothic"/>
                <a:cs typeface="Malgun Gothic"/>
              </a:rPr>
              <a:t>17:00)</a:t>
            </a:r>
            <a:endParaRPr sz="30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150">
              <a:latin typeface="Times New Roman"/>
              <a:cs typeface="Times New Roman"/>
            </a:endParaRPr>
          </a:p>
          <a:p>
            <a:pPr marL="647700">
              <a:lnSpc>
                <a:spcPct val="100000"/>
              </a:lnSpc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토요일</a:t>
            </a:r>
            <a:r>
              <a:rPr dirty="0" sz="3000" spc="-31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철거</a:t>
            </a:r>
            <a:endParaRPr sz="3000">
              <a:latin typeface="Malgun Gothic"/>
              <a:cs typeface="Malgun Gothic"/>
            </a:endParaRPr>
          </a:p>
          <a:p>
            <a:pPr marL="12700" marR="5080">
              <a:lnSpc>
                <a:spcPts val="4650"/>
              </a:lnSpc>
              <a:spcBef>
                <a:spcPts val="65"/>
              </a:spcBef>
            </a:pPr>
            <a:r>
              <a:rPr dirty="0" sz="3000" spc="-145" b="1">
                <a:solidFill>
                  <a:srgbClr val="0000FF"/>
                </a:solidFill>
                <a:latin typeface="Malgun Gothic"/>
                <a:cs typeface="Malgun Gothic"/>
              </a:rPr>
              <a:t>조현진, 엄태욱, 김대섭,</a:t>
            </a:r>
            <a:r>
              <a:rPr dirty="0" sz="3000" spc="-68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장효민  </a:t>
            </a:r>
            <a:r>
              <a:rPr dirty="0" sz="3000" spc="-145" b="1">
                <a:solidFill>
                  <a:srgbClr val="0000FF"/>
                </a:solidFill>
                <a:latin typeface="Malgun Gothic"/>
                <a:cs typeface="Malgun Gothic"/>
              </a:rPr>
              <a:t>김연지,</a:t>
            </a:r>
            <a:r>
              <a:rPr dirty="0" sz="3000" spc="-31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조예원</a:t>
            </a:r>
            <a:endParaRPr sz="3000">
              <a:latin typeface="Malgun Gothic"/>
              <a:cs typeface="Malgun Gothic"/>
            </a:endParaRPr>
          </a:p>
          <a:p>
            <a:pPr marL="12700" marR="2379345" indent="635000">
              <a:lnSpc>
                <a:spcPct val="122200"/>
              </a:lnSpc>
              <a:spcBef>
                <a:spcPts val="2740"/>
              </a:spcBef>
            </a:pP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일요일</a:t>
            </a:r>
            <a:r>
              <a:rPr dirty="0" sz="3000" spc="-40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철거  </a:t>
            </a:r>
            <a:r>
              <a:rPr dirty="0" sz="3000" spc="-145" b="1">
                <a:solidFill>
                  <a:srgbClr val="0000FF"/>
                </a:solidFill>
                <a:latin typeface="Malgun Gothic"/>
                <a:cs typeface="Malgun Gothic"/>
              </a:rPr>
              <a:t>김희진,</a:t>
            </a:r>
            <a:r>
              <a:rPr dirty="0" sz="3000" spc="-34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-270" b="1">
                <a:solidFill>
                  <a:srgbClr val="0000FF"/>
                </a:solidFill>
                <a:latin typeface="Malgun Gothic"/>
                <a:cs typeface="Malgun Gothic"/>
              </a:rPr>
              <a:t>이예린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30350" y="1873250"/>
            <a:ext cx="6147308" cy="461048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530350" y="1873250"/>
            <a:ext cx="6147435" cy="4610735"/>
          </a:xfrm>
          <a:custGeom>
            <a:avLst/>
            <a:gdLst/>
            <a:ahLst/>
            <a:cxnLst/>
            <a:rect l="l" t="t" r="r" b="b"/>
            <a:pathLst>
              <a:path w="6147434" h="4610735">
                <a:moveTo>
                  <a:pt x="0" y="4610481"/>
                </a:moveTo>
                <a:lnTo>
                  <a:pt x="6147308" y="4610481"/>
                </a:lnTo>
                <a:lnTo>
                  <a:pt x="6147308" y="0"/>
                </a:lnTo>
                <a:lnTo>
                  <a:pt x="0" y="0"/>
                </a:lnTo>
                <a:lnTo>
                  <a:pt x="0" y="4610481"/>
                </a:lnTo>
                <a:close/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8559800" y="1873250"/>
            <a:ext cx="6147435" cy="0"/>
          </a:xfrm>
          <a:custGeom>
            <a:avLst/>
            <a:gdLst/>
            <a:ahLst/>
            <a:cxnLst/>
            <a:rect l="l" t="t" r="r" b="b"/>
            <a:pathLst>
              <a:path w="6147434" h="0">
                <a:moveTo>
                  <a:pt x="0" y="0"/>
                </a:moveTo>
                <a:lnTo>
                  <a:pt x="614730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8574089" y="3815846"/>
            <a:ext cx="6147435" cy="0"/>
          </a:xfrm>
          <a:custGeom>
            <a:avLst/>
            <a:gdLst/>
            <a:ahLst/>
            <a:cxnLst/>
            <a:rect l="l" t="t" r="r" b="b"/>
            <a:pathLst>
              <a:path w="6147434" h="0">
                <a:moveTo>
                  <a:pt x="0" y="0"/>
                </a:moveTo>
                <a:lnTo>
                  <a:pt x="6147308" y="0"/>
                </a:lnTo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360275">
              <a:lnSpc>
                <a:spcPct val="100000"/>
              </a:lnSpc>
              <a:spcBef>
                <a:spcPts val="100"/>
              </a:spcBef>
            </a:pPr>
            <a:r>
              <a:rPr dirty="0" spc="95"/>
              <a:t>R723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540763" y="1884159"/>
            <a:ext cx="13149639" cy="68443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540763" y="1883664"/>
            <a:ext cx="13150215" cy="6845934"/>
          </a:xfrm>
          <a:custGeom>
            <a:avLst/>
            <a:gdLst/>
            <a:ahLst/>
            <a:cxnLst/>
            <a:rect l="l" t="t" r="r" b="b"/>
            <a:pathLst>
              <a:path w="13150215" h="6845934">
                <a:moveTo>
                  <a:pt x="0" y="6845388"/>
                </a:moveTo>
                <a:lnTo>
                  <a:pt x="13149643" y="6845388"/>
                </a:lnTo>
                <a:lnTo>
                  <a:pt x="13149643" y="0"/>
                </a:lnTo>
                <a:lnTo>
                  <a:pt x="0" y="0"/>
                </a:lnTo>
                <a:lnTo>
                  <a:pt x="0" y="6845388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360275">
              <a:lnSpc>
                <a:spcPct val="100000"/>
              </a:lnSpc>
              <a:spcBef>
                <a:spcPts val="100"/>
              </a:spcBef>
            </a:pPr>
            <a:r>
              <a:rPr dirty="0" spc="95"/>
              <a:t>R723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535912" y="1847049"/>
            <a:ext cx="6119041" cy="69216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535899" y="1847062"/>
            <a:ext cx="6119495" cy="6922134"/>
          </a:xfrm>
          <a:custGeom>
            <a:avLst/>
            <a:gdLst/>
            <a:ahLst/>
            <a:cxnLst/>
            <a:rect l="l" t="t" r="r" b="b"/>
            <a:pathLst>
              <a:path w="6119495" h="6922134">
                <a:moveTo>
                  <a:pt x="0" y="6921639"/>
                </a:moveTo>
                <a:lnTo>
                  <a:pt x="6119050" y="6921639"/>
                </a:lnTo>
                <a:lnTo>
                  <a:pt x="6119050" y="0"/>
                </a:lnTo>
                <a:lnTo>
                  <a:pt x="0" y="0"/>
                </a:lnTo>
                <a:lnTo>
                  <a:pt x="0" y="6921639"/>
                </a:lnTo>
                <a:close/>
              </a:path>
            </a:pathLst>
          </a:custGeom>
          <a:ln w="74612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8606307" y="1841169"/>
            <a:ext cx="6119736" cy="32045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8606307" y="1841182"/>
            <a:ext cx="6120130" cy="3204845"/>
          </a:xfrm>
          <a:custGeom>
            <a:avLst/>
            <a:gdLst/>
            <a:ahLst/>
            <a:cxnLst/>
            <a:rect l="l" t="t" r="r" b="b"/>
            <a:pathLst>
              <a:path w="6120130" h="3204845">
                <a:moveTo>
                  <a:pt x="0" y="3204540"/>
                </a:moveTo>
                <a:lnTo>
                  <a:pt x="6119749" y="3204540"/>
                </a:lnTo>
                <a:lnTo>
                  <a:pt x="6119749" y="0"/>
                </a:lnTo>
                <a:lnTo>
                  <a:pt x="0" y="0"/>
                </a:lnTo>
                <a:lnTo>
                  <a:pt x="0" y="3204540"/>
                </a:lnTo>
                <a:close/>
              </a:path>
            </a:pathLst>
          </a:custGeom>
          <a:ln w="68567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8603526" y="5249532"/>
            <a:ext cx="6125057" cy="352471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8603526" y="5249545"/>
            <a:ext cx="6125210" cy="3524885"/>
          </a:xfrm>
          <a:custGeom>
            <a:avLst/>
            <a:gdLst/>
            <a:ahLst/>
            <a:cxnLst/>
            <a:rect l="l" t="t" r="r" b="b"/>
            <a:pathLst>
              <a:path w="6125209" h="3524884">
                <a:moveTo>
                  <a:pt x="0" y="3524707"/>
                </a:moveTo>
                <a:lnTo>
                  <a:pt x="6125057" y="3524707"/>
                </a:lnTo>
                <a:lnTo>
                  <a:pt x="6125057" y="0"/>
                </a:lnTo>
                <a:lnTo>
                  <a:pt x="0" y="0"/>
                </a:lnTo>
                <a:lnTo>
                  <a:pt x="0" y="3524707"/>
                </a:lnTo>
                <a:close/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202" y="58279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0903" y="349250"/>
            <a:ext cx="15414625" cy="9293225"/>
          </a:xfrm>
          <a:custGeom>
            <a:avLst/>
            <a:gdLst/>
            <a:ahLst/>
            <a:cxnLst/>
            <a:rect l="l" t="t" r="r" b="b"/>
            <a:pathLst>
              <a:path w="15414625" h="9293225">
                <a:moveTo>
                  <a:pt x="0" y="9292805"/>
                </a:moveTo>
                <a:lnTo>
                  <a:pt x="15414205" y="9292805"/>
                </a:lnTo>
                <a:lnTo>
                  <a:pt x="15414205" y="0"/>
                </a:lnTo>
                <a:lnTo>
                  <a:pt x="0" y="0"/>
                </a:lnTo>
                <a:lnTo>
                  <a:pt x="0" y="929280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485900" y="422569"/>
            <a:ext cx="248412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5" b="1">
                <a:solidFill>
                  <a:srgbClr val="0000FF"/>
                </a:solidFill>
                <a:latin typeface="Malgun Gothic"/>
                <a:cs typeface="Malgun Gothic"/>
              </a:rPr>
              <a:t>Mar </a:t>
            </a:r>
            <a:r>
              <a:rPr dirty="0" sz="3000" spc="160" b="1">
                <a:solidFill>
                  <a:srgbClr val="0000FF"/>
                </a:solidFill>
                <a:latin typeface="Malgun Gothic"/>
                <a:cs typeface="Malgun Gothic"/>
              </a:rPr>
              <a:t>27,</a:t>
            </a:r>
            <a:r>
              <a:rPr dirty="0" sz="3000" spc="-670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2018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360275">
              <a:lnSpc>
                <a:spcPct val="100000"/>
              </a:lnSpc>
              <a:spcBef>
                <a:spcPts val="100"/>
              </a:spcBef>
            </a:pPr>
            <a:r>
              <a:rPr dirty="0" spc="95"/>
              <a:t>R723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520303" y="422569"/>
            <a:ext cx="233426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1930 </a:t>
            </a:r>
            <a:r>
              <a:rPr dirty="0" sz="3000" spc="-360" b="1">
                <a:solidFill>
                  <a:srgbClr val="0000FF"/>
                </a:solidFill>
                <a:latin typeface="Malgun Gothic"/>
                <a:cs typeface="Malgun Gothic"/>
              </a:rPr>
              <a:t>~</a:t>
            </a:r>
            <a:r>
              <a:rPr dirty="0" sz="3000" spc="-815" b="1">
                <a:solidFill>
                  <a:srgbClr val="0000FF"/>
                </a:solidFill>
                <a:latin typeface="Malgun Gothic"/>
                <a:cs typeface="Malgun Gothic"/>
              </a:rPr>
              <a:t> </a:t>
            </a:r>
            <a:r>
              <a:rPr dirty="0" sz="3000" spc="120" b="1">
                <a:solidFill>
                  <a:srgbClr val="0000FF"/>
                </a:solidFill>
                <a:latin typeface="Malgun Gothic"/>
                <a:cs typeface="Malgun Gothic"/>
              </a:rPr>
              <a:t>2030</a:t>
            </a:r>
            <a:endParaRPr sz="3000">
              <a:latin typeface="Malgun Gothic"/>
              <a:cs typeface="Malgun Gothic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526083" y="1873250"/>
            <a:ext cx="6098577" cy="34335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526082" y="1873250"/>
            <a:ext cx="6133465" cy="3434079"/>
          </a:xfrm>
          <a:custGeom>
            <a:avLst/>
            <a:gdLst/>
            <a:ahLst/>
            <a:cxnLst/>
            <a:rect l="l" t="t" r="r" b="b"/>
            <a:pathLst>
              <a:path w="6133465" h="3434079">
                <a:moveTo>
                  <a:pt x="0" y="3433495"/>
                </a:moveTo>
                <a:lnTo>
                  <a:pt x="6133033" y="3433495"/>
                </a:lnTo>
                <a:lnTo>
                  <a:pt x="6133033" y="0"/>
                </a:lnTo>
                <a:lnTo>
                  <a:pt x="0" y="0"/>
                </a:lnTo>
                <a:lnTo>
                  <a:pt x="0" y="3433495"/>
                </a:lnTo>
                <a:close/>
              </a:path>
            </a:pathLst>
          </a:custGeom>
          <a:ln w="63499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1526083" y="5469254"/>
            <a:ext cx="6133032" cy="326139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526082" y="5469254"/>
            <a:ext cx="6133465" cy="3261995"/>
          </a:xfrm>
          <a:custGeom>
            <a:avLst/>
            <a:gdLst/>
            <a:ahLst/>
            <a:cxnLst/>
            <a:rect l="l" t="t" r="r" b="b"/>
            <a:pathLst>
              <a:path w="6133465" h="3261995">
                <a:moveTo>
                  <a:pt x="0" y="3261398"/>
                </a:moveTo>
                <a:lnTo>
                  <a:pt x="6133033" y="3261398"/>
                </a:lnTo>
                <a:lnTo>
                  <a:pt x="6133033" y="0"/>
                </a:lnTo>
                <a:lnTo>
                  <a:pt x="0" y="0"/>
                </a:lnTo>
                <a:lnTo>
                  <a:pt x="0" y="3261398"/>
                </a:lnTo>
                <a:close/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8591195" y="1863902"/>
            <a:ext cx="6153504" cy="48309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8591194" y="1863902"/>
            <a:ext cx="6153785" cy="4831080"/>
          </a:xfrm>
          <a:custGeom>
            <a:avLst/>
            <a:gdLst/>
            <a:ahLst/>
            <a:cxnLst/>
            <a:rect l="l" t="t" r="r" b="b"/>
            <a:pathLst>
              <a:path w="6153784" h="4831080">
                <a:moveTo>
                  <a:pt x="0" y="4830991"/>
                </a:moveTo>
                <a:lnTo>
                  <a:pt x="6153505" y="4830991"/>
                </a:lnTo>
                <a:lnTo>
                  <a:pt x="6153505" y="0"/>
                </a:lnTo>
                <a:lnTo>
                  <a:pt x="0" y="0"/>
                </a:lnTo>
                <a:lnTo>
                  <a:pt x="0" y="4830991"/>
                </a:lnTo>
                <a:close/>
              </a:path>
            </a:pathLst>
          </a:custGeom>
          <a:ln w="63500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D2D2D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2018-10-02T02:55:42Z</dcterms:created>
  <dcterms:modified xsi:type="dcterms:W3CDTF">2018-10-02T02:55:42Z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2018-03-27T00:00:00Z</vt:filetime>
  </property>
  <property fmtid="{D5CDD505-2E9C-101B-9397-08002B2CF9AE}" pid="3" name="Creator">
    <vt:lpwstr>Adobe InDesign CS6 (Windows)</vt:lpwstr>
  </property>
  <property fmtid="{D5CDD505-2E9C-101B-9397-08002B2CF9AE}" pid="4" name="LastSaved">
    <vt:filetime>2018-10-02T00:00:00Z</vt:filetime>
  </property>
</Properties>
</file>